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afa7a7b021b4125" /><Relationship Type="http://schemas.openxmlformats.org/officeDocument/2006/relationships/extended-properties" Target="/docProps/app.xml" Id="R701efb1f92394201" /><Relationship Type="http://schemas.openxmlformats.org/officeDocument/2006/relationships/officeDocument" Target="/ppt/presentation.xml" Id="R3c95722c4b114c5c" /></Relationships>
</file>

<file path=ppt/presentation.xml><?xml version="1.0" encoding="utf-8"?>
<p:presentation xmlns:p="http://schemas.openxmlformats.org/presentationml/2006/main">
  <p:sldMasterIdLst>
    <p:sldMasterId xmlns:r="http://schemas.openxmlformats.org/officeDocument/2006/relationships" id="2147483648" r:id="R6255eeb4d123494c"/>
  </p:sldMasterIdLst>
  <p:notesMasterIdLst>
    <p:notesMasterId xmlns:r="http://schemas.openxmlformats.org/officeDocument/2006/relationships" r:id="R5b957bba3b454a03"/>
  </p:notesMasterIdLst>
  <p:sldIdLst>
    <p:sldId xmlns:r="http://schemas.openxmlformats.org/officeDocument/2006/relationships" id="256" r:id="Re2ebaa8aceab4f52"/>
    <p:sldId xmlns:r="http://schemas.openxmlformats.org/officeDocument/2006/relationships" id="257" r:id="R618385ac200b4cb2"/>
    <p:sldId xmlns:r="http://schemas.openxmlformats.org/officeDocument/2006/relationships" id="258" r:id="R60a29f606ca4438d"/>
    <p:sldId xmlns:r="http://schemas.openxmlformats.org/officeDocument/2006/relationships" id="259" r:id="Rccc62c3255964d06"/>
    <p:sldId xmlns:r="http://schemas.openxmlformats.org/officeDocument/2006/relationships" id="260" r:id="Ra9b4140afdfc4e6b"/>
    <p:sldId xmlns:r="http://schemas.openxmlformats.org/officeDocument/2006/relationships" id="261" r:id="R68e8b753c0904301"/>
    <p:sldId xmlns:r="http://schemas.openxmlformats.org/officeDocument/2006/relationships" id="262" r:id="R499687ac3ce4415d"/>
    <p:sldId xmlns:r="http://schemas.openxmlformats.org/officeDocument/2006/relationships" id="263" r:id="R2ce6688364574ed0"/>
    <p:sldId xmlns:r="http://schemas.openxmlformats.org/officeDocument/2006/relationships" id="264" r:id="Rd4b8ce520bc64277"/>
    <p:sldId xmlns:r="http://schemas.openxmlformats.org/officeDocument/2006/relationships" id="265" r:id="R9a27e96b22954867"/>
    <p:sldId xmlns:r="http://schemas.openxmlformats.org/officeDocument/2006/relationships" id="266" r:id="R0a9ab6b15fff4a1d"/>
    <p:sldId xmlns:r="http://schemas.openxmlformats.org/officeDocument/2006/relationships" id="267" r:id="R5c2423b329a843a0"/>
    <p:sldId xmlns:r="http://schemas.openxmlformats.org/officeDocument/2006/relationships" id="268" r:id="R53d9a683365e4e3e"/>
    <p:sldId xmlns:r="http://schemas.openxmlformats.org/officeDocument/2006/relationships" id="269" r:id="Re69f27ac61ed480a"/>
    <p:sldId xmlns:r="http://schemas.openxmlformats.org/officeDocument/2006/relationships" id="270" r:id="Rae69df14a2714b8e"/>
    <p:sldId xmlns:r="http://schemas.openxmlformats.org/officeDocument/2006/relationships" id="271" r:id="R77f7d6609ff24d57"/>
    <p:sldId xmlns:r="http://schemas.openxmlformats.org/officeDocument/2006/relationships" id="272" r:id="R6f5e6a72280e4201"/>
    <p:sldId xmlns:r="http://schemas.openxmlformats.org/officeDocument/2006/relationships" id="273" r:id="R97eabdf409a44e47"/>
    <p:sldId xmlns:r="http://schemas.openxmlformats.org/officeDocument/2006/relationships" id="274" r:id="R4bc0d581dc5648d8"/>
    <p:sldId xmlns:r="http://schemas.openxmlformats.org/officeDocument/2006/relationships" id="275" r:id="R592c5490f5e1414c"/>
    <p:sldId xmlns:r="http://schemas.openxmlformats.org/officeDocument/2006/relationships" id="276" r:id="R4b60015df1894cb5"/>
    <p:sldId xmlns:r="http://schemas.openxmlformats.org/officeDocument/2006/relationships" id="277" r:id="R2c29f095d5cb4505"/>
    <p:sldId xmlns:r="http://schemas.openxmlformats.org/officeDocument/2006/relationships" id="278" r:id="R1c5893b8d5ec48b5"/>
    <p:sldId xmlns:r="http://schemas.openxmlformats.org/officeDocument/2006/relationships" id="279" r:id="R127c1e4b43b84a4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ebd98e430d457e" /><Relationship Type="http://schemas.openxmlformats.org/officeDocument/2006/relationships/slideMaster" Target="/ppt/slideMasters/slideMaster1.xml" Id="R6255eeb4d123494c" /><Relationship Type="http://schemas.openxmlformats.org/officeDocument/2006/relationships/notesMaster" Target="/ppt/notesMasters/notesMaster1.xml" Id="R5b957bba3b454a03" /><Relationship Type="http://schemas.openxmlformats.org/officeDocument/2006/relationships/presProps" Target="/ppt/presProps.xml" Id="R2157311206074cdb" /><Relationship Type="http://schemas.openxmlformats.org/officeDocument/2006/relationships/tableStyles" Target="/ppt/tableStyles.xml" Id="R615df8b701d842da" /><Relationship Type="http://schemas.openxmlformats.org/officeDocument/2006/relationships/slide" Target="/ppt/slides/slide1.xml" Id="Re2ebaa8aceab4f52" /><Relationship Type="http://schemas.openxmlformats.org/officeDocument/2006/relationships/slide" Target="/ppt/slides/slide2.xml" Id="R618385ac200b4cb2" /><Relationship Type="http://schemas.openxmlformats.org/officeDocument/2006/relationships/slide" Target="/ppt/slides/slide3.xml" Id="R60a29f606ca4438d" /><Relationship Type="http://schemas.openxmlformats.org/officeDocument/2006/relationships/slide" Target="/ppt/slides/slide4.xml" Id="Rccc62c3255964d06" /><Relationship Type="http://schemas.openxmlformats.org/officeDocument/2006/relationships/slide" Target="/ppt/slides/slide5.xml" Id="Ra9b4140afdfc4e6b" /><Relationship Type="http://schemas.openxmlformats.org/officeDocument/2006/relationships/slide" Target="/ppt/slides/slide6.xml" Id="R68e8b753c0904301" /><Relationship Type="http://schemas.openxmlformats.org/officeDocument/2006/relationships/slide" Target="/ppt/slides/slide7.xml" Id="R499687ac3ce4415d" /><Relationship Type="http://schemas.openxmlformats.org/officeDocument/2006/relationships/slide" Target="/ppt/slides/slide8.xml" Id="R2ce6688364574ed0" /><Relationship Type="http://schemas.openxmlformats.org/officeDocument/2006/relationships/slide" Target="/ppt/slides/slide9.xml" Id="Rd4b8ce520bc64277" /><Relationship Type="http://schemas.openxmlformats.org/officeDocument/2006/relationships/slide" Target="/ppt/slides/slide10.xml" Id="R9a27e96b22954867" /><Relationship Type="http://schemas.openxmlformats.org/officeDocument/2006/relationships/slide" Target="/ppt/slides/slide11.xml" Id="R0a9ab6b15fff4a1d" /><Relationship Type="http://schemas.openxmlformats.org/officeDocument/2006/relationships/slide" Target="/ppt/slides/slide12.xml" Id="R5c2423b329a843a0" /><Relationship Type="http://schemas.openxmlformats.org/officeDocument/2006/relationships/slide" Target="/ppt/slides/slide13.xml" Id="R53d9a683365e4e3e" /><Relationship Type="http://schemas.openxmlformats.org/officeDocument/2006/relationships/slide" Target="/ppt/slides/slide14.xml" Id="Re69f27ac61ed480a" /><Relationship Type="http://schemas.openxmlformats.org/officeDocument/2006/relationships/slide" Target="/ppt/slides/slide15.xml" Id="Rae69df14a2714b8e" /><Relationship Type="http://schemas.openxmlformats.org/officeDocument/2006/relationships/slide" Target="/ppt/slides/slide16.xml" Id="R77f7d6609ff24d57" /><Relationship Type="http://schemas.openxmlformats.org/officeDocument/2006/relationships/slide" Target="/ppt/slides/slide17.xml" Id="R6f5e6a72280e4201" /><Relationship Type="http://schemas.openxmlformats.org/officeDocument/2006/relationships/slide" Target="/ppt/slides/slide18.xml" Id="R97eabdf409a44e47" /><Relationship Type="http://schemas.openxmlformats.org/officeDocument/2006/relationships/slide" Target="/ppt/slides/slide19.xml" Id="R4bc0d581dc5648d8" /><Relationship Type="http://schemas.openxmlformats.org/officeDocument/2006/relationships/slide" Target="/ppt/slides/slide20.xml" Id="R592c5490f5e1414c" /><Relationship Type="http://schemas.openxmlformats.org/officeDocument/2006/relationships/slide" Target="/ppt/slides/slide21.xml" Id="R4b60015df1894cb5" /><Relationship Type="http://schemas.openxmlformats.org/officeDocument/2006/relationships/slide" Target="/ppt/slides/slide22.xml" Id="R2c29f095d5cb4505" /><Relationship Type="http://schemas.openxmlformats.org/officeDocument/2006/relationships/slide" Target="/ppt/slides/slide23.xml" Id="R1c5893b8d5ec48b5" /><Relationship Type="http://schemas.openxmlformats.org/officeDocument/2006/relationships/slide" Target="/ppt/slides/slide24.xml" Id="R127c1e4b43b84a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b77a770a7343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573878632b496d" /><Relationship Type="http://schemas.openxmlformats.org/officeDocument/2006/relationships/notesMaster" Target="/ppt/notesMasters/notesMaster1.xml" Id="Rdf83021e732240b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fdf2a9bee44893" /><Relationship Type="http://schemas.openxmlformats.org/officeDocument/2006/relationships/notesMaster" Target="/ppt/notesMasters/notesMaster1.xml" Id="Rc7e8d88e2c6845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a90fb1422c47da" /><Relationship Type="http://schemas.openxmlformats.org/officeDocument/2006/relationships/notesMaster" Target="/ppt/notesMasters/notesMaster1.xml" Id="R1b64aae548914c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85ee5c88334a43" /><Relationship Type="http://schemas.openxmlformats.org/officeDocument/2006/relationships/notesMaster" Target="/ppt/notesMasters/notesMaster1.xml" Id="R55b6c3d6396e44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384b5059ed493a" /><Relationship Type="http://schemas.openxmlformats.org/officeDocument/2006/relationships/notesMaster" Target="/ppt/notesMasters/notesMaster1.xml" Id="Rfc26b11fc08441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42cc9ad2a940a6" /><Relationship Type="http://schemas.openxmlformats.org/officeDocument/2006/relationships/notesMaster" Target="/ppt/notesMasters/notesMaster1.xml" Id="R9f4d072741ea4d05"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673eb0971c4cdd" /><Relationship Type="http://schemas.openxmlformats.org/officeDocument/2006/relationships/notesMaster" Target="/ppt/notesMasters/notesMaster1.xml" Id="Re5c18e9d21c446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f9076c798e42ff" /><Relationship Type="http://schemas.openxmlformats.org/officeDocument/2006/relationships/notesMaster" Target="/ppt/notesMasters/notesMaster1.xml" Id="R8411ab6cea0f48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9632b477a6445c" /><Relationship Type="http://schemas.openxmlformats.org/officeDocument/2006/relationships/notesMaster" Target="/ppt/notesMasters/notesMaster1.xml" Id="Rce4229d0083245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c60b45bf1c14f25" /><Relationship Type="http://schemas.openxmlformats.org/officeDocument/2006/relationships/notesMaster" Target="/ppt/notesMasters/notesMaster1.xml" Id="R2a2a969524ba48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a9540de3af42cd" /><Relationship Type="http://schemas.openxmlformats.org/officeDocument/2006/relationships/notesMaster" Target="/ppt/notesMasters/notesMaster1.xml" Id="R78b81ddf0e6d4d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384cda256d4dc0" /><Relationship Type="http://schemas.openxmlformats.org/officeDocument/2006/relationships/notesMaster" Target="/ppt/notesMasters/notesMaster1.xml" Id="Raa78a4c2b9e04e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153a3b6de64671" /><Relationship Type="http://schemas.openxmlformats.org/officeDocument/2006/relationships/notesMaster" Target="/ppt/notesMasters/notesMaster1.xml" Id="R88e145281ea84dc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da2cdcac2884d9c" /><Relationship Type="http://schemas.openxmlformats.org/officeDocument/2006/relationships/notesMaster" Target="/ppt/notesMasters/notesMaster1.xml" Id="R671f2dbfb2824d9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c28bd4cfc364581" /><Relationship Type="http://schemas.openxmlformats.org/officeDocument/2006/relationships/notesMaster" Target="/ppt/notesMasters/notesMaster1.xml" Id="Recc97c95763445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de9a010dd4944d1" /><Relationship Type="http://schemas.openxmlformats.org/officeDocument/2006/relationships/notesMaster" Target="/ppt/notesMasters/notesMaster1.xml" Id="R1d79b6b817b14a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d89f121a414e25" /><Relationship Type="http://schemas.openxmlformats.org/officeDocument/2006/relationships/notesMaster" Target="/ppt/notesMasters/notesMaster1.xml" Id="R25e9e86b548048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6dace31795742c7" /><Relationship Type="http://schemas.openxmlformats.org/officeDocument/2006/relationships/notesMaster" Target="/ppt/notesMasters/notesMaster1.xml" Id="Rbefdf0842cef465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1f2e59fd0b14d3b" /><Relationship Type="http://schemas.openxmlformats.org/officeDocument/2006/relationships/notesMaster" Target="/ppt/notesMasters/notesMaster1.xml" Id="R53336c8bc461467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8ecc70988bb4786" /><Relationship Type="http://schemas.openxmlformats.org/officeDocument/2006/relationships/notesMaster" Target="/ppt/notesMasters/notesMaster1.xml" Id="R9b441cc0efca488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c8fd318765d4cbb" /><Relationship Type="http://schemas.openxmlformats.org/officeDocument/2006/relationships/notesMaster" Target="/ppt/notesMasters/notesMaster1.xml" Id="R47eddd22156c48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3373e0a886b41a6" /><Relationship Type="http://schemas.openxmlformats.org/officeDocument/2006/relationships/notesMaster" Target="/ppt/notesMasters/notesMaster1.xml" Id="R189977e8ae8142e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9f7c5adcd894742" /><Relationship Type="http://schemas.openxmlformats.org/officeDocument/2006/relationships/notesMaster" Target="/ppt/notesMasters/notesMaster1.xml" Id="R48a0ec1b97b14d7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f409ecc56494758" /><Relationship Type="http://schemas.openxmlformats.org/officeDocument/2006/relationships/notesMaster" Target="/ppt/notesMasters/notesMaster1.xml" Id="R7a58f666ce3841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대상: 스마트 줄넘기를 처음 사용하는 교사. 목표: 장비 연결, 명단 등록, 학생과 장비의 정확한 배부, 여러 조 측정, 저장과 재조회. 핵심 안내를 읽으며 실습하고 상세 문제 해결은 함께 제공된 통합 가이드를 사용합니다.</a:t>
            </a:r>
          </a:p>
          <a:p xmlns:a="http://schemas.openxmlformats.org/drawingml/2006/main">
            <a:r>
              <a:t>표지: 생성한 설명용 수업 일러스트. 실물 기구 구조나 특정 학교의 실제 수업 사진이 아닙니다.</a:t>
            </a:r>
          </a:p>
          <a:p xmlns:a="http://schemas.openxmlformats.org/drawingml/2006/main">
            <a:r>
              <a:t>2026-10-01 로컬 구현 및 사용자 제공 정보 기준. 미확인 조립 구조나 충전 사양을 단정하지 않습니다.</a:t>
            </a:r>
          </a:p>
          <a:p xmlns:a="http://schemas.openxmlformats.org/drawingml/2006/main">
            <a:r>
              <a:t>이미지 출처: /Users/geonukkim/Documents/makeitnow_dev_directory/NEW_JUMPROPE/apps/teacher-guide-planning/delivery/media/classroom-illustration.png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이미 등록한 명단과 번호가 정확하면 매번 새로 만들 필요가 없습니다. 첫 실습은 예시 학생 30명과 줄넘기 10대가 3개 조로 순환하는 상황으로 설명합니다. 실제 인원과 장비 수에 맞춰 조정하세요.</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연결 모드와 운동 모드는 다른 개념입니다. 그룹은 게이트웨이와 연결하는 기기 모드, 블루투스는 개인 휴대폰 연결 모드입니다. 앱의 그룹·챌린지와 기기의 그룹모드도 구분합니다.</a:t>
            </a:r>
          </a:p>
          <a:p xmlns:a="http://schemas.openxmlformats.org/drawingml/2006/main">
            <a:r>
              <a:t>근거: RNjumpitnow/docs/BLE_PROTOCOL.md, RR 단체 수업 코드.</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제품별 줄 통과 방향, 고정부품 조작, 잠금과 잔여 줄 처리 방식은 현재 자료만으로 확정할 수 없습니다. 제품에 제공된 조립 안내를 먼저 따르며 고정이 불확실하면 사용 전에 담당자에게 확인합니다. 사진은 실제 제품 외형이며 조립 순서를 보여주는 사진은 아닙니다.</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/Users/geonukkim/Documents/makeitnow_dev_directory/NEW_JUMPROPE/apps/teacher-guide-planning/assets/user-product-06.jpg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하단 버튼으로 전원을 켭니다. 최신 제품의 누름 길이와 충전 사양은 별도 실물 확인 대상이므로 몇 초라는 값을 제시하지 않습니다. 아래 제품 사진은 버튼과 단자 위치를 보여주는 기존 자료입니다.</a:t>
            </a:r>
          </a:p>
          <a:p xmlns:a="http://schemas.openxmlformats.org/drawingml/2006/main">
            <a:r>
              <a:t>출처: jumpitnowdocs/public/images/web/guide-power.webp</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/Users/geonukkim/Documents/makeitnow_dev_directory/NEW_JUMPROPE/apps/jumpitnowdocs/public/images/web/guide-power.webp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사용자 최신 확인은 빠르게 여러 번, 체감 약 7회입니다. 정확히 7회에 반드시 전환된다고 단정하지 않습니다. 전원과 양방향 전환의 정확한 펌웨어 조건은 추가 실물 확인 사항입니다.</a:t>
            </a:r>
          </a:p>
          <a:p xmlns:a="http://schemas.openxmlformats.org/drawingml/2006/main">
            <a:r>
              <a:t>출처: 사용자 2026-10-01 답변, jumpitnowdocs 실제 그룹모드 제품 사진.</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/Users/geonukkim/Documents/makeitnow_dev_directory/NEW_JUMPROPE/apps/jumpitnowdocs/public/images/web/guide-connection-device.webp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게이트웨이 완성품의 버튼과 LED 위치는 실물 확인 대상입니다. 이미지로 임의 위치를 제시하지 않고 물리 연결, 전원 확인, 웹 연결을 구분합니다. 데이터 전송 가능한 케이블이 필요하며 전원 전용 케이블로는 장치를 찾지 못할 수 있습니다.</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연결 허용은 브라우저가 USB 시리얼 포트를 사용하도록 허가하는 과정입니다. PC마다 포트 이름이 다를 수 있으므로 COM 번호나 특정 장치 이름을 고정 안내하지 않습니다. USB 선택창에 기기가 없으면 케이블·포트·전원을 확인하세요. 데스크톱 Chrome을 기준으로 하고 학교 관리 PC의 정책은 담당자에게 확인합니다.</a:t>
            </a:r>
          </a:p>
          <a:p xmlns:a="http://schemas.openxmlformats.org/drawingml/2006/main">
            <a:r>
              <a:t>근거: RR device-management-page.tsx.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게이트웨이가 연결됐다는 것과 각 줄넘기가 온라인이라는 것은 별개입니다. 전체 스캔으로 실제 장비 상태를 확인합니다. 255는 초기 또는 미등록 장비 ID이며 학생 번호나 운동 횟수가 아닙니다.</a:t>
            </a:r>
          </a:p>
          <a:p xmlns:a="http://schemas.openxmlformats.org/drawingml/2006/main">
            <a:r>
              <a:t>근거: device-management-page.tsx, RN BLE_PROTOCOL.md.</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운영 번호 설정 범위는 1~40입니다. 이를 모든 환경에서 40대 동시 연결 보장으로 해석하지 않습니다. 전체 자동번호는 책상 위에 놓인 순서대로 부여하는 기능이 아니므로 번호표시·부저·진동으로 대조합니다.</a:t>
            </a:r>
          </a:p>
          <a:p xmlns:a="http://schemas.openxmlformats.org/drawingml/2006/main">
            <a:r>
              <a:t>근거: RR device-management-page.tsx.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새 수업 만들기에서 학생 참여 방식, 수업명, 수업목표 또는 메모를 입력합니다. 화면은 로컬 구현 예시이며 운영 기능 제공 여부는 현재 접속 화면을 기준으로 확인합니다.</a:t>
            </a:r>
          </a:p>
          <a:p xmlns:a="http://schemas.openxmlformats.org/drawingml/2006/main">
            <a:r>
              <a:t>출처: teacher-guide-planning/assets/school-participation-ui.png.</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/Users/geonukkim/Documents/makeitnow_dev_directory/NEW_JUMPROPE/apps/teacher-guide-planning/assets/school-participation-ui.png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생성 후에는 학생 참여 방식을 바꿀 수 없습니다. 학교 명부는 교사가 개인 계정을 대신 가입하는 방식이 아닙니다. 선택적 학교 앱 로그인은 웹 단체 수업 필수 준비 단계가 아닙니다.</a:t>
            </a:r>
          </a:p>
          <a:p xmlns:a="http://schemas.openxmlformats.org/drawingml/2006/main">
            <a:r>
              <a:t>근거: ParticipationModePicker.tsx, SchoolRosterPanel.tsx.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직접 추가는 학생 번호 필수, 표시 이름 선택입니다. 엑셀은 신규 학생 추가 도구이며 기존 명단을 덮어쓰지 않습니다. 현재 코드상 xlsx, 1MB, 한번에 300명, 추가 열·수식 불가 조건입니다. 상세 조건은 업로드 화면을 함께 확인합니다.</a:t>
            </a:r>
          </a:p>
          <a:p xmlns:a="http://schemas.openxmlformats.org/drawingml/2006/main">
            <a:r>
              <a:t>근거: SchoolRosterPanel.tsx.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 계정 참여 방식의 수업방에서 사용합니다. 실제 유효한 초대 링크나 QR을 연수 자료에 넣지 않았습니다. 교사가 자신의 수업방에서 초대 화면을 열어 전달합니다. 학생이 초대만 받았다고 명단 등록이 완료되는 것은 아니므로 참여 상태를 확인합니다.</a:t>
            </a:r>
          </a:p>
          <a:p xmlns:a="http://schemas.openxmlformats.org/drawingml/2006/main">
            <a:r>
              <a:t>근거: classroom-management.tsx.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/Users/geonukkim/Documents/makeitnow_dev_directory/NEW_JUMPROPE/apps/jumpitnowdocs/public/images/web/guide-student-invite.webp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관리에서 단체 수업 시작을 누릅니다. 저장해 둔 진행 중 수업은 수업 이어하기로 표시될 수 있습니다. 참여 예정 인원과 실제 참여 인원을 확인하고, 결석·미참여 학생을 제외합니다.</a:t>
            </a:r>
          </a:p>
          <a:p xmlns:a="http://schemas.openxmlformats.org/drawingml/2006/main">
            <a:r>
              <a:t>근거: classroom-lab.tsx, classroom-management.tsx.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/Users/geonukkim/Documents/makeitnow_dev_directory/NEW_JUMPROPE/apps/jumpitnowdocs/public/images/web/guide-session-students.webp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웹의 시간, 횟수, 자유는 앱의 타임, 카운트, 자유와 대응하나 웹과 앱의 종료 로직을 똑같이 설명하지 않습니다. 웹 횟수 모드는 해당 조의 배정 학생이 모두 목표를 달성하면 마치며 교사는 측정 종료로 먼저 마칠 수 있습니다. 예시는 훈련 처방이 아닌 화면 설명입니다.</a:t>
            </a:r>
          </a:p>
          <a:p xmlns:a="http://schemas.openxmlformats.org/drawingml/2006/main">
            <a:r>
              <a:t>근거: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/Users/geonukkim/Documents/makeitnow_dev_directory/NEW_JUMPROPE/apps/jumpitnowdocs/public/images/web/guide-session-mode.webp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연결하고 자동 검색 후 실제 정상 연결된 운영 장비를 확인합니다. 자동 편성은 장비 수에 맞춰 학생을 균등하게 나눕니다. 34명 11대는 9/9/8/8 예시가 됩니다. 조는 번갈아 측정하는 묶음이며 팀은 점수 합산 단위입니다.</a:t>
            </a:r>
          </a:p>
          <a:p xmlns:a="http://schemas.openxmlformats.org/drawingml/2006/main">
            <a:r>
              <a:t>근거: classroomLabModel.ts,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 번호는 학생을 식별하고 줄넘기 번호는 실제 장비를 식별합니다. 12번 학생이 3번 줄넘기를 쓰는 것도 정상 배정입니다. 표는 역할 구분을 위한 학습용 예시이며 실제 수업의 배부 화면을 기준으로 합니다.</a:t>
            </a:r>
          </a:p>
          <a:p xmlns:a="http://schemas.openxmlformats.org/drawingml/2006/main">
            <a:r>
              <a:t>근거: classroomLabModel.ts,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배부 후 바로 임의의 운동 버튼을 누르는 것으로 설명하지 않습니다. 수업 화면 열기, 표시 방식 선택, 해당 조 측정 시작을 보여줍니다. 사용할 표시 방식은 모드에 따라 다를 수 있습니다. 정지 확인 오류가 있다면 학생들에게 멈춤을 안내하고 정지 다시 확인을 마친 뒤 다음 측정을 시작합니다.</a:t>
            </a:r>
          </a:p>
          <a:p xmlns:a="http://schemas.openxmlformats.org/drawingml/2006/main">
            <a:r>
              <a:t>근거: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/Users/geonukkim/Documents/makeitnow_dev_directory/NEW_JUMPROPE/apps/jumpitnowdocs/public/images/web/guide-race-assign.webp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조의 측정 종료와 전체 수업 종료는 별개입니다. 모드별 자동 마침 또는 측정 종료 후 저장 상태를 확인하고 다음 조를 준비합니다. 연결 문제로 대기한 학생은 다음 조 또는 보충 조 안내를 따릅니다. 미측정 학생은 0회로 기록된 학생과 다릅니다.</a:t>
            </a:r>
          </a:p>
          <a:p xmlns:a="http://schemas.openxmlformats.org/drawingml/2006/main">
            <a:r>
              <a:t>근거: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a:p xmlns:a="http://schemas.openxmlformats.org/drawingml/2006/main">
            <a:r>
              <a:t>이미지 출처: /Users/geonukkim/Documents/makeitnow_dev_directory/NEW_JUMPROPE/apps/jumpitnowdocs/public/images/web/guide-free-screen.webp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종료 후에는 이어할 수 없습니다. 마지막 조 이후 라운드 결과 보기에서 저장 인원과 참여 예정 인원을 대조합니다. 반복할 때는 다음 라운드를 사용하고, 최종 마감은 수업 종료·결과 저장을 사용합니다. 중도 종료하면 아직 운동하지 않은 학생은 결과 집계에서 제외됩니다.</a:t>
            </a:r>
          </a:p>
          <a:p xmlns:a="http://schemas.openxmlformats.org/drawingml/2006/main">
            <a:r>
              <a:t>근거: classroom-lab.tsx 종료 확인창.</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숫자나 목표 달성 표시만으로 저장 완료라고 판단하지 않습니다. 저장 완료 안내를 확인하고 수업 관리의 최근 수업에서 수업 기록을 다시 조회합니다. 학생별 전체 성과는 참여 방식에 따라 경로와 제공 범위가 다를 수 있습니다.</a:t>
            </a:r>
          </a:p>
          <a:p xmlns:a="http://schemas.openxmlformats.org/drawingml/2006/main">
            <a:r>
              <a:t>근거: classroom-management.tsx,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문제를 확인하기 전에 새로고침하거나 창을 닫아 수신값을 잃지 않도록 안내합니다. 정지 확인 경고가 있으면 학생에게 운동 중단을 안내하고 정지 다시 확인을 누르며 다음 측정을 시작하지 않습니다. 해결이 안 되면 증상, 시간, 모드, 장비 번호, 오류 문구를 기록해 담당자에게 전달합니다.</a:t>
            </a:r>
          </a:p>
          <a:p xmlns:a="http://schemas.openxmlformats.org/drawingml/2006/main">
            <a:r>
              <a:t>근거: content-review.md 및 classroom-lab.tsx.</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학생에게 순위만 보여주기보다 같은 운동 조건에서의 참여와 변화를 피드백합니다. 개인정보가 보이는 기록을 공개할 때는 학교 운영 기준을 따릅니다. 충전 전압, 방수 등급, 완충 시간 등 미확인 수치는 넣지 않습니다. 실물 문제를 해결하지 못한 장비는 다음 수업에 섞지 않습니다.</a:t>
            </a:r>
          </a:p>
          <a:p xmlns:a="http://schemas.openxmlformats.org/drawingml/2006/main">
            <a:r>
              <a:t/>
            </a:r>
          </a:p>
          <a:p xmlns:a="http://schemas.openxmlformats.org/drawingml/2006/main">
            <a:r>
              <a:t>검토 기준: 2026-10-01 로컬 RRjumpitnow/RNjumpitnow 코드와 제공 자료. 운영 화면 및 하드웨어 실물 동작은 달라질 수 있습니다.</a:t>
            </a:r>
          </a:p>
          <a:p xmlns:a="http://schemas.openxmlformats.org/drawingml/2006/main">
            <a:r>
              <a:t>기획 근거: teacher-guide-planning/JUMPITNOW_교사용_통합가이드_기획안.md</a:t>
            </a:r>
          </a:p>
          <a:p xmlns:a="http://schemas.openxmlformats.org/drawingml/2006/main">
            <a:r>
              <a:t>내용 검수: teacher-guide-planning/production/content-review.md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fc142fb1de46c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306858417d43c9" /><Relationship Type="http://schemas.openxmlformats.org/officeDocument/2006/relationships/slideLayout" Target="/ppt/slideLayouts/slideLayout1.xml" Id="R6ce3507b609443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e3507b609443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118e19ee1a948f6" /><Relationship Type="http://schemas.openxmlformats.org/officeDocument/2006/relationships/image" Target="/ppt/media/image.png" Id="R9495debd35264560" /><Relationship Type="http://schemas.openxmlformats.org/officeDocument/2006/relationships/notesSlide" Target="/ppt/notesSlides/notesSlide1.xml" Id="R5698a5f8281e4f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47c2bdf10ce495c" /><Relationship Type="http://schemas.openxmlformats.org/officeDocument/2006/relationships/notesSlide" Target="/ppt/notesSlides/notesSlide2.xml" Id="Rd9667ed78c5a49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96ffd3f29494385" /><Relationship Type="http://schemas.openxmlformats.org/officeDocument/2006/relationships/notesSlide" Target="/ppt/notesSlides/notesSlide3.xml" Id="R044767e101d842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936993b45834a31" /><Relationship Type="http://schemas.openxmlformats.org/officeDocument/2006/relationships/image" Target="/ppt/media/image.jpeg" Id="Race332ff7ca945ef" /><Relationship Type="http://schemas.openxmlformats.org/officeDocument/2006/relationships/notesSlide" Target="/ppt/notesSlides/notesSlide4.xml" Id="Rac806b078069401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0ca0608ef7c464e" /><Relationship Type="http://schemas.openxmlformats.org/officeDocument/2006/relationships/image" Target="/ppt/media/image.bin" Id="R55b68abbeca9492b" /><Relationship Type="http://schemas.openxmlformats.org/officeDocument/2006/relationships/notesSlide" Target="/ppt/notesSlides/notesSlide5.xml" Id="R45db0a20cd3a4d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57471101be842aa" /><Relationship Type="http://schemas.openxmlformats.org/officeDocument/2006/relationships/image" Target="/ppt/media/image2.bin" Id="R525aa27ec99e4fee" /><Relationship Type="http://schemas.openxmlformats.org/officeDocument/2006/relationships/notesSlide" Target="/ppt/notesSlides/notesSlide6.xml" Id="R4be4c6ab5e8941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4eb3620d5434c08" /><Relationship Type="http://schemas.openxmlformats.org/officeDocument/2006/relationships/notesSlide" Target="/ppt/notesSlides/notesSlide7.xml" Id="R1a87eb2f8422442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0af13a081894bf1" /><Relationship Type="http://schemas.openxmlformats.org/officeDocument/2006/relationships/notesSlide" Target="/ppt/notesSlides/notesSlide8.xml" Id="R72b0272b12e045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93ea27905a24fd7" /><Relationship Type="http://schemas.openxmlformats.org/officeDocument/2006/relationships/notesSlide" Target="/ppt/notesSlides/notesSlide9.xml" Id="Rba604e654a78468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a3e6f869f954135" /><Relationship Type="http://schemas.openxmlformats.org/officeDocument/2006/relationships/notesSlide" Target="/ppt/notesSlides/notesSlide10.xml" Id="R8ad8e0a68c2d449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142d8a41c23482e" /><Relationship Type="http://schemas.openxmlformats.org/officeDocument/2006/relationships/image" Target="/ppt/media/image2.jpeg" Id="R16c8ea0fa5164fcf" /><Relationship Type="http://schemas.openxmlformats.org/officeDocument/2006/relationships/notesSlide" Target="/ppt/notesSlides/notesSlide11.xml" Id="R4fff2f7995494a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4ff3f19674249fe" /><Relationship Type="http://schemas.openxmlformats.org/officeDocument/2006/relationships/notesSlide" Target="/ppt/notesSlides/notesSlide12.xml" Id="R2b80c328d5124b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707f350a6e4429f" /><Relationship Type="http://schemas.openxmlformats.org/officeDocument/2006/relationships/notesSlide" Target="/ppt/notesSlides/notesSlide13.xml" Id="R1e071f51875e4a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da10ca74b574afe" /><Relationship Type="http://schemas.openxmlformats.org/officeDocument/2006/relationships/image" Target="/ppt/media/image3.bin" Id="R4ec13e4315a44b03" /><Relationship Type="http://schemas.openxmlformats.org/officeDocument/2006/relationships/notesSlide" Target="/ppt/notesSlides/notesSlide14.xml" Id="Rf58cc62f17bb41a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3fa451d6d034955" /><Relationship Type="http://schemas.openxmlformats.org/officeDocument/2006/relationships/image" Target="/ppt/media/image4.bin" Id="Rca1d29d70f6d41e2" /><Relationship Type="http://schemas.openxmlformats.org/officeDocument/2006/relationships/notesSlide" Target="/ppt/notesSlides/notesSlide15.xml" Id="Rb8a7a90644b54b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69095e2fb404b66" /><Relationship Type="http://schemas.openxmlformats.org/officeDocument/2006/relationships/image" Target="/ppt/media/image5.bin" Id="Rbba28ffd5f604eae" /><Relationship Type="http://schemas.openxmlformats.org/officeDocument/2006/relationships/notesSlide" Target="/ppt/notesSlides/notesSlide16.xml" Id="R3a0a753f1d05459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ff2baf413794d20" /><Relationship Type="http://schemas.openxmlformats.org/officeDocument/2006/relationships/notesSlide" Target="/ppt/notesSlides/notesSlide17.xml" Id="Ra8b5156983b442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abb48cefc83492f" /><Relationship Type="http://schemas.openxmlformats.org/officeDocument/2006/relationships/notesSlide" Target="/ppt/notesSlides/notesSlide18.xml" Id="R56b8281705d24bc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1b18edc92aa4ed9" /><Relationship Type="http://schemas.openxmlformats.org/officeDocument/2006/relationships/image" Target="/ppt/media/image6.bin" Id="R2d3a34c9624b4329" /><Relationship Type="http://schemas.openxmlformats.org/officeDocument/2006/relationships/notesSlide" Target="/ppt/notesSlides/notesSlide19.xml" Id="R61c1a50332ef436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a6766b18cc24495" /><Relationship Type="http://schemas.openxmlformats.org/officeDocument/2006/relationships/image" Target="/ppt/media/image7.bin" Id="Rf6147de6c18a45fe" /><Relationship Type="http://schemas.openxmlformats.org/officeDocument/2006/relationships/notesSlide" Target="/ppt/notesSlides/notesSlide20.xml" Id="R417dd46d6f564c0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50ac090b157499c" /><Relationship Type="http://schemas.openxmlformats.org/officeDocument/2006/relationships/notesSlide" Target="/ppt/notesSlides/notesSlide21.xml" Id="R8c549fb8de9b41c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1cc267a1f594750" /><Relationship Type="http://schemas.openxmlformats.org/officeDocument/2006/relationships/notesSlide" Target="/ppt/notesSlides/notesSlide22.xml" Id="Rbd947039116d44f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49060808fff49f2" /><Relationship Type="http://schemas.openxmlformats.org/officeDocument/2006/relationships/notesSlide" Target="/ppt/notesSlides/notesSlide23.xml" Id="R8111e3f3972b4b5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3835f3b758e489f" /><Relationship Type="http://schemas.openxmlformats.org/officeDocument/2006/relationships/notesSlide" Target="/ppt/notesSlides/notesSlide24.xml" Id="R63fbfa6c846043d6" /></Relationships>
</file>

<file path=ppt/slides/slide1.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495debd3526456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JUMPITNOW">
            <a:extLst xmlns:a="http://schemas.openxmlformats.org/drawingml/2006/main">
              <a:ext uri="{FF2B5EF4-FFF2-40B4-BE49-F238E27FC236}">
                <a16:creationId xmlns:a16="http://schemas.microsoft.com/office/drawing/2014/main" id="{08675F53-252F-47EF-BD09-143B611377E8}"/>
              </a:ext>
            </a:extLst>
          </p:cNvPr>
          <p:cNvSpPr>
            <a:spLocks xmlns:a="http://schemas.openxmlformats.org/drawingml/2006/main" noGrp="1"/>
          </p:cNvSpPr>
          <p:nvPr/>
        </p:nvSpPr>
        <p:spPr>
          <a:xfrm xmlns:a="http://schemas.openxmlformats.org/drawingml/2006/main">
            <a:off x="609600" y="285750"/>
            <a:ext cx="61912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950" b="1">
                <a:solidFill>
                  <a:srgbClr val="6F4BC3"/>
                </a:solidFill>
                <a:latin typeface="Pretendard"/>
                <a:ea typeface="Pretendard"/>
                <a:cs typeface="Pretendard"/>
              </a:defRPr>
            </a:pPr>
            <a:r>
              <a:rPr sz="1950" b="1">
                <a:solidFill>
                  <a:srgbClr val="6F4BC3"/>
                </a:solidFill>
                <a:latin typeface="Pretendard"/>
                <a:ea typeface="Pretendard"/>
                <a:cs typeface="Pretendard"/>
              </a:rPr>
              <a:t>JUMPITNOW</a:t>
            </a:r>
          </a:p>
        </p:txBody>
      </p:sp>
      <p:sp>
        <p:nvSpPr>
          <p:cNvPr id="3" name="스마트 줄넘기 교사용 가이드">
            <a:extLst xmlns:a="http://schemas.openxmlformats.org/drawingml/2006/main">
              <a:ext uri="{FF2B5EF4-FFF2-40B4-BE49-F238E27FC236}">
                <a16:creationId xmlns:a16="http://schemas.microsoft.com/office/drawing/2014/main" id="{0DBF0B8B-C00A-4F8D-96C4-70FF54A4429C}"/>
              </a:ext>
            </a:extLst>
          </p:cNvPr>
          <p:cNvSpPr>
            <a:spLocks xmlns:a="http://schemas.openxmlformats.org/drawingml/2006/main" noGrp="1"/>
          </p:cNvSpPr>
          <p:nvPr/>
        </p:nvSpPr>
        <p:spPr>
          <a:xfrm xmlns:a="http://schemas.openxmlformats.org/drawingml/2006/main">
            <a:off x="609600" y="742950"/>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4125" b="1">
                <a:solidFill>
                  <a:srgbClr val="251E39"/>
                </a:solidFill>
                <a:latin typeface="Pretendard"/>
                <a:ea typeface="Pretendard"/>
                <a:cs typeface="Pretendard"/>
              </a:defRPr>
            </a:pPr>
            <a:r>
              <a:rPr sz="4125" b="1">
                <a:solidFill>
                  <a:srgbClr val="251E39"/>
                </a:solidFill>
                <a:latin typeface="Pretendard"/>
                <a:ea typeface="Pretendard"/>
                <a:cs typeface="Pretendard"/>
              </a:rPr>
              <a:t>스마트 줄넘기 교사용 가이드</a:t>
            </a:r>
          </a:p>
        </p:txBody>
      </p:sp>
      <p:sp>
        <p:nvSpPr>
          <p:cNvPr id="4" name="장비 준비부터 조별 수업, 결과 저장까지 함께 실습합니다.">
            <a:extLst xmlns:a="http://schemas.openxmlformats.org/drawingml/2006/main">
              <a:ext uri="{FF2B5EF4-FFF2-40B4-BE49-F238E27FC236}">
                <a16:creationId xmlns:a16="http://schemas.microsoft.com/office/drawing/2014/main" id="{138D9A57-938D-45FE-806E-2866C9E41AFC}"/>
              </a:ext>
            </a:extLst>
          </p:cNvPr>
          <p:cNvSpPr>
            <a:spLocks xmlns:a="http://schemas.openxmlformats.org/drawingml/2006/main" noGrp="1"/>
          </p:cNvSpPr>
          <p:nvPr/>
        </p:nvSpPr>
        <p:spPr>
          <a:xfrm xmlns:a="http://schemas.openxmlformats.org/drawingml/2006/main">
            <a:off x="609600" y="1438275"/>
            <a:ext cx="109728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장비 준비부터 조별 수업, 결과 저장까지 함께 실습합니다.</a:t>
            </a:r>
          </a:p>
        </p:txBody>
      </p:sp>
      <p:sp>
        <p:nvSpPr>
          <p:cNvPr id="5" name="교사용 웹 중심  /  연수·실습용  /  2026.10">
            <a:extLst xmlns:a="http://schemas.openxmlformats.org/drawingml/2006/main">
              <a:ext uri="{FF2B5EF4-FFF2-40B4-BE49-F238E27FC236}">
                <a16:creationId xmlns:a16="http://schemas.microsoft.com/office/drawing/2014/main" id="{BC362514-75DB-4F1C-BCB7-D8F7DF9CCC1E}"/>
              </a:ext>
            </a:extLst>
          </p:cNvPr>
          <p:cNvSpPr>
            <a:spLocks xmlns:a="http://schemas.openxmlformats.org/drawingml/2006/main" noGrp="1"/>
          </p:cNvSpPr>
          <p:nvPr/>
        </p:nvSpPr>
        <p:spPr>
          <a:xfrm xmlns:a="http://schemas.openxmlformats.org/drawingml/2006/main">
            <a:off x="609600" y="6315075"/>
            <a:ext cx="876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425" b="0">
                <a:solidFill>
                  <a:srgbClr val="251E39"/>
                </a:solidFill>
                <a:latin typeface="Pretendard"/>
                <a:ea typeface="Pretendard"/>
                <a:cs typeface="Pretendard"/>
              </a:defRPr>
            </a:pPr>
            <a:r>
              <a:rPr sz="1425" b="0">
                <a:solidFill>
                  <a:srgbClr val="251E39"/>
                </a:solidFill>
                <a:latin typeface="Pretendard"/>
                <a:ea typeface="Pretendard"/>
                <a:cs typeface="Pretendard"/>
              </a:rPr>
              <a:t>교사용 웹 중심  /  연수·실습용  /  2026.10</a:t>
            </a:r>
          </a:p>
        </p:txBody>
      </p:sp>
      <p:sp>
        <p:nvSpPr>
          <p:cNvPr id="6" name="설명용 일러스트">
            <a:extLst xmlns:a="http://schemas.openxmlformats.org/drawingml/2006/main">
              <a:ext uri="{FF2B5EF4-FFF2-40B4-BE49-F238E27FC236}">
                <a16:creationId xmlns:a16="http://schemas.microsoft.com/office/drawing/2014/main" id="{45396FEC-099C-43DD-8BDE-E3EB8A9F4FCA}"/>
              </a:ext>
            </a:extLst>
          </p:cNvPr>
          <p:cNvSpPr>
            <a:spLocks xmlns:a="http://schemas.openxmlformats.org/drawingml/2006/main" noGrp="1"/>
          </p:cNvSpPr>
          <p:nvPr/>
        </p:nvSpPr>
        <p:spPr>
          <a:xfrm xmlns:a="http://schemas.openxmlformats.org/drawingml/2006/main">
            <a:off x="9591675" y="6315075"/>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275" b="0">
                <a:solidFill>
                  <a:srgbClr val="251E39"/>
                </a:solidFill>
                <a:latin typeface="Pretendard"/>
                <a:ea typeface="Pretendard"/>
                <a:cs typeface="Pretendard"/>
              </a:defRPr>
            </a:pPr>
            <a:r>
              <a:rPr sz="1275" b="0">
                <a:solidFill>
                  <a:srgbClr val="251E39"/>
                </a:solidFill>
                <a:latin typeface="Pretendard"/>
                <a:ea typeface="Pretendard"/>
                <a:cs typeface="Pretendard"/>
              </a:rPr>
              <a:t>설명용 일러스트</a:t>
            </a:r>
          </a:p>
        </p:txBody>
      </p:sp>
    </p:spTree>
    <p:extLst>
      <p:ext uri="{BB962C8B-B14F-4D97-AF65-F5344CB8AC3E}">
        <p14:creationId xmlns:p14="http://schemas.microsoft.com/office/powerpoint/2010/main" val="1348864505"/>
      </p:ext>
    </p:extLst>
  </p:cSld>
</p:sld>
</file>

<file path=ppt/slides/slide2.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0" name="가이드 사용법">
            <a:extLst xmlns:a="http://schemas.openxmlformats.org/drawingml/2006/main">
              <a:ext uri="{FF2B5EF4-FFF2-40B4-BE49-F238E27FC236}">
                <a16:creationId xmlns:a16="http://schemas.microsoft.com/office/drawing/2014/main" id="{ED14D2AB-99D3-4C97-BD50-8347D75F3DD1}"/>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가이드 사용법</a:t>
            </a:r>
          </a:p>
        </p:txBody>
      </p:sp>
      <p:sp>
        <p:nvSpPr>
          <p:cNvPr id="2" name="처음 준비와 오늘 수업">
            <a:extLst xmlns:a="http://schemas.openxmlformats.org/drawingml/2006/main">
              <a:ext uri="{FF2B5EF4-FFF2-40B4-BE49-F238E27FC236}">
                <a16:creationId xmlns:a16="http://schemas.microsoft.com/office/drawing/2014/main" id="{EF634EB5-A492-418E-9938-0F058D00142B}"/>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처음 준비와 오늘 수업</a:t>
            </a:r>
          </a:p>
        </p:txBody>
      </p:sp>
      <p:sp>
        <p:nvSpPr>
          <p:cNvPr id="3" name="JUMPITNOW  교사용 연수·실습">
            <a:extLst xmlns:a="http://schemas.openxmlformats.org/drawingml/2006/main">
              <a:ext uri="{FF2B5EF4-FFF2-40B4-BE49-F238E27FC236}">
                <a16:creationId xmlns:a16="http://schemas.microsoft.com/office/drawing/2014/main" id="{85D8C4D6-34C8-4099-AD32-B741853F58B6}"/>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2">
            <a:extLst xmlns:a="http://schemas.openxmlformats.org/drawingml/2006/main">
              <a:ext uri="{FF2B5EF4-FFF2-40B4-BE49-F238E27FC236}">
                <a16:creationId xmlns:a16="http://schemas.microsoft.com/office/drawing/2014/main" id="{ED73F1B4-54DD-484A-BE1A-2DE42C93B68F}"/>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02</a:t>
            </a:r>
          </a:p>
        </p:txBody>
      </p:sp>
      <p:sp>
        <p:nvSpPr>
          <p:cNvPr id="5" name="처음 한 번">
            <a:extLst xmlns:a="http://schemas.openxmlformats.org/drawingml/2006/main">
              <a:ext uri="{FF2B5EF4-FFF2-40B4-BE49-F238E27FC236}">
                <a16:creationId xmlns:a16="http://schemas.microsoft.com/office/drawing/2014/main" id="{24C48B7D-0BCA-4477-9B64-8DCB637B60B1}"/>
              </a:ext>
            </a:extLst>
          </p:cNvPr>
          <p:cNvSpPr>
            <a:spLocks xmlns:a="http://schemas.openxmlformats.org/drawingml/2006/main" noGrp="1"/>
          </p:cNvSpPr>
          <p:nvPr/>
        </p:nvSpPr>
        <p:spPr>
          <a:xfrm xmlns:a="http://schemas.openxmlformats.org/drawingml/2006/main">
            <a:off x="609600" y="18669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625" b="1">
                <a:solidFill>
                  <a:srgbClr val="6F4BC3"/>
                </a:solidFill>
                <a:latin typeface="Pretendard"/>
                <a:ea typeface="Pretendard"/>
                <a:cs typeface="Pretendard"/>
              </a:defRPr>
            </a:pPr>
            <a:r>
              <a:rPr sz="2625" b="1">
                <a:solidFill>
                  <a:srgbClr val="6F4BC3"/>
                </a:solidFill>
                <a:latin typeface="Pretendard"/>
                <a:ea typeface="Pretendard"/>
                <a:cs typeface="Pretendard"/>
              </a:rPr>
              <a:t>처음 한 번</a:t>
            </a:r>
          </a:p>
        </p:txBody>
      </p:sp>
      <p:sp>
        <p:nvSpPr>
          <p:cNvPr id="6" name="제품과 연결 모드 익히기&#10;줄넘기 번호 정하기&#10;수업방과 학생 명단 만들기">
            <a:extLst xmlns:a="http://schemas.openxmlformats.org/drawingml/2006/main">
              <a:ext uri="{FF2B5EF4-FFF2-40B4-BE49-F238E27FC236}">
                <a16:creationId xmlns:a16="http://schemas.microsoft.com/office/drawing/2014/main" id="{C5ACDC69-AEFE-47F7-9BF8-09C3AE819DFC}"/>
              </a:ext>
            </a:extLst>
          </p:cNvPr>
          <p:cNvSpPr>
            <a:spLocks xmlns:a="http://schemas.openxmlformats.org/drawingml/2006/main" noGrp="1"/>
          </p:cNvSpPr>
          <p:nvPr/>
        </p:nvSpPr>
        <p:spPr>
          <a:xfrm xmlns:a="http://schemas.openxmlformats.org/drawingml/2006/main">
            <a:off x="609600" y="2571750"/>
            <a:ext cx="5000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제품과 연결 모드 익히기</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줄넘기 번호 정하기</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수업방과 학생 명단 만들기</a:t>
            </a:r>
          </a:p>
        </p:txBody>
      </p:sp>
      <p:sp>
        <p:nvSpPr>
          <p:cNvPr id="7" name="매 수업">
            <a:extLst xmlns:a="http://schemas.openxmlformats.org/drawingml/2006/main">
              <a:ext uri="{FF2B5EF4-FFF2-40B4-BE49-F238E27FC236}">
                <a16:creationId xmlns:a16="http://schemas.microsoft.com/office/drawing/2014/main" id="{CFA8A3F8-F039-41C3-ACE3-73F59C74C13F}"/>
              </a:ext>
            </a:extLst>
          </p:cNvPr>
          <p:cNvSpPr>
            <a:spLocks xmlns:a="http://schemas.openxmlformats.org/drawingml/2006/main" noGrp="1"/>
          </p:cNvSpPr>
          <p:nvPr/>
        </p:nvSpPr>
        <p:spPr>
          <a:xfrm xmlns:a="http://schemas.openxmlformats.org/drawingml/2006/main">
            <a:off x="6591300" y="18669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625" b="1">
                <a:solidFill>
                  <a:srgbClr val="6F4BC3"/>
                </a:solidFill>
                <a:latin typeface="Pretendard"/>
                <a:ea typeface="Pretendard"/>
                <a:cs typeface="Pretendard"/>
              </a:defRPr>
            </a:pPr>
            <a:r>
              <a:rPr sz="2625" b="1">
                <a:solidFill>
                  <a:srgbClr val="6F4BC3"/>
                </a:solidFill>
                <a:latin typeface="Pretendard"/>
                <a:ea typeface="Pretendard"/>
                <a:cs typeface="Pretendard"/>
              </a:rPr>
              <a:t>매 수업</a:t>
            </a:r>
          </a:p>
        </p:txBody>
      </p:sp>
      <p:sp>
        <p:nvSpPr>
          <p:cNvPr id="8" name="전원·모드와 참여 학생 확인&#10;목표 설정·조 편성·배부&#10;측정·교대·저장·기록 확인">
            <a:extLst xmlns:a="http://schemas.openxmlformats.org/drawingml/2006/main">
              <a:ext uri="{FF2B5EF4-FFF2-40B4-BE49-F238E27FC236}">
                <a16:creationId xmlns:a16="http://schemas.microsoft.com/office/drawing/2014/main" id="{CA89D180-61BF-43A1-88C1-E48F2316A9C3}"/>
              </a:ext>
            </a:extLst>
          </p:cNvPr>
          <p:cNvSpPr>
            <a:spLocks xmlns:a="http://schemas.openxmlformats.org/drawingml/2006/main" noGrp="1"/>
          </p:cNvSpPr>
          <p:nvPr/>
        </p:nvSpPr>
        <p:spPr>
          <a:xfrm xmlns:a="http://schemas.openxmlformats.org/drawingml/2006/main">
            <a:off x="6591300" y="2571750"/>
            <a:ext cx="5000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전원·모드와 참여 학생 확인</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목표 설정·조 편성·배부</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측정·교대·저장·기록 확인</a:t>
            </a:r>
          </a:p>
        </p:txBody>
      </p:sp>
      <p:sp>
        <p:nvSpPr>
          <p:cNvPr id="9" name="완료 확인  등록을 반복하기보다 기존 번호와 명단을 확인합니다.">
            <a:extLst xmlns:a="http://schemas.openxmlformats.org/drawingml/2006/main">
              <a:ext uri="{FF2B5EF4-FFF2-40B4-BE49-F238E27FC236}">
                <a16:creationId xmlns:a16="http://schemas.microsoft.com/office/drawing/2014/main" id="{DB5CFDB4-FD57-4F9C-AC7E-31E9F53B4B48}"/>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등록을 반복하기보다 기존 번호와 명단을 확인합니다.</a:t>
            </a:r>
          </a:p>
        </p:txBody>
      </p:sp>
    </p:spTree>
    <p:extLst>
      <p:ext uri="{BB962C8B-B14F-4D97-AF65-F5344CB8AC3E}">
        <p14:creationId xmlns:p14="http://schemas.microsoft.com/office/powerpoint/2010/main" val="89787012"/>
      </p:ext>
    </p:extLst>
  </p:cSld>
</p:sld>
</file>

<file path=ppt/slides/slide3.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제품 이해">
            <a:extLst xmlns:a="http://schemas.openxmlformats.org/drawingml/2006/main">
              <a:ext uri="{FF2B5EF4-FFF2-40B4-BE49-F238E27FC236}">
                <a16:creationId xmlns:a16="http://schemas.microsoft.com/office/drawing/2014/main" id="{8524AD5E-71DE-4F57-A103-837ABAE14212}"/>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제품 이해</a:t>
            </a:r>
          </a:p>
        </p:txBody>
      </p:sp>
      <p:sp>
        <p:nvSpPr>
          <p:cNvPr id="2" name="웹 단체 수업과 개인 앱 운동">
            <a:extLst xmlns:a="http://schemas.openxmlformats.org/drawingml/2006/main">
              <a:ext uri="{FF2B5EF4-FFF2-40B4-BE49-F238E27FC236}">
                <a16:creationId xmlns:a16="http://schemas.microsoft.com/office/drawing/2014/main" id="{01D7A2BD-73BE-4357-BBD6-B7A6C0C265CB}"/>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웹 단체 수업과 개인 앱 운동</a:t>
            </a:r>
          </a:p>
        </p:txBody>
      </p:sp>
      <p:sp>
        <p:nvSpPr>
          <p:cNvPr id="3" name="JUMPITNOW  교사용 연수·실습">
            <a:extLst xmlns:a="http://schemas.openxmlformats.org/drawingml/2006/main">
              <a:ext uri="{FF2B5EF4-FFF2-40B4-BE49-F238E27FC236}">
                <a16:creationId xmlns:a16="http://schemas.microsoft.com/office/drawing/2014/main" id="{DE650525-55E9-49D2-BF5E-9CD8AE5E8B5A}"/>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3">
            <a:extLst xmlns:a="http://schemas.openxmlformats.org/drawingml/2006/main">
              <a:ext uri="{FF2B5EF4-FFF2-40B4-BE49-F238E27FC236}">
                <a16:creationId xmlns:a16="http://schemas.microsoft.com/office/drawing/2014/main" id="{84830641-BA86-4B2A-BDBD-11FDA6B5DD1F}"/>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03</a:t>
            </a:r>
          </a:p>
        </p:txBody>
      </p:sp>
      <p:graphicFrame>
        <p:nvGraphicFramePr>
          <p:cNvPr id="11" name=""/>
          <p:cNvGraphicFramePr/>
          <p:nvPr/>
        </p:nvGraphicFramePr>
        <p:xfrm>
          <a:off xmlns:a="http://schemas.openxmlformats.org/drawingml/2006/main" x="609600" y="1847850"/>
          <a:ext xmlns:a="http://schemas.openxmlformats.org/drawingml/2006/main" cx="10972800" cy="3295650"/>
        </p:xfrm>
        <a:graphic xmlns:a="http://schemas.openxmlformats.org/drawingml/2006/main">
          <a:graphicData uri="http://schemas.openxmlformats.org/drawingml/2006/table">
            <a:tbl>
              <a:tblPr/>
              <a:tblGrid>
                <a:gridCol w="2000250"/>
                <a:gridCol w="4476750"/>
                <a:gridCol w="4495800"/>
              </a:tblGrid>
              <a:tr h="659130">
                <a:tc>
                  <a:txBody>
                    <a:bodyPr/>
                    <a:lstStyle/>
                    <a:p>
                      <a:r>
                        <a:rPr sz="1950" b="1">
                          <a:solidFill>
                            <a:srgbClr val="FFFFFF"/>
                          </a:solidFill>
                          <a:latin typeface="Pretendard"/>
                          <a:ea typeface="Pretendard"/>
                          <a:cs typeface="Pretendard"/>
                        </a:rPr>
                        <a:t>구분</a:t>
                      </a:r>
                    </a:p>
                  </a:txBody>
                  <a:tcPr marL="152400" marR="152400" marT="123825" marB="123825" anchor="ctr">
                    <a:solidFill>
                      <a:srgbClr val="6F4BC3"/>
                    </a:solidFill>
                  </a:tcPr>
                </a:tc>
                <a:tc>
                  <a:txBody>
                    <a:bodyPr/>
                    <a:lstStyle/>
                    <a:p>
                      <a:r>
                        <a:rPr sz="1950" b="1">
                          <a:solidFill>
                            <a:srgbClr val="FFFFFF"/>
                          </a:solidFill>
                          <a:latin typeface="Pretendard"/>
                          <a:ea typeface="Pretendard"/>
                          <a:cs typeface="Pretendard"/>
                        </a:rPr>
                        <a:t>교사용 웹 단체 수업</a:t>
                      </a:r>
                    </a:p>
                  </a:txBody>
                  <a:tcPr marL="152400" marR="152400" marT="123825" marB="123825" anchor="ctr">
                    <a:solidFill>
                      <a:srgbClr val="6F4BC3"/>
                    </a:solidFill>
                  </a:tcPr>
                </a:tc>
                <a:tc>
                  <a:txBody>
                    <a:bodyPr/>
                    <a:lstStyle/>
                    <a:p>
                      <a:r>
                        <a:rPr sz="1950" b="1">
                          <a:solidFill>
                            <a:srgbClr val="FFFFFF"/>
                          </a:solidFill>
                          <a:latin typeface="Pretendard"/>
                          <a:ea typeface="Pretendard"/>
                          <a:cs typeface="Pretendard"/>
                        </a:rPr>
                        <a:t>개인 앱 운동</a:t>
                      </a:r>
                    </a:p>
                  </a:txBody>
                  <a:tcPr marL="152400" marR="152400" marT="123825" marB="123825" anchor="ctr">
                    <a:solidFill>
                      <a:srgbClr val="6F4BC3"/>
                    </a:solidFill>
                  </a:tcPr>
                </a:tc>
              </a:tr>
              <a:tr h="659130">
                <a:tc>
                  <a:txBody>
                    <a:bodyPr/>
                    <a:lstStyle/>
                    <a:p>
                      <a:r>
                        <a:rPr sz="1950">
                          <a:solidFill>
                            <a:srgbClr val="251E39"/>
                          </a:solidFill>
                          <a:latin typeface="Pretendard"/>
                          <a:ea typeface="Pretendard"/>
                          <a:cs typeface="Pretendard"/>
                        </a:rPr>
                        <a:t>줄넘기 표시</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그룹모드</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블루투스모드</a:t>
                      </a:r>
                    </a:p>
                  </a:txBody>
                  <a:tcPr marL="152400" marR="152400" marT="123825" marB="123825" anchor="ctr">
                    <a:solidFill>
                      <a:srgbClr val="FAF8F2"/>
                    </a:solidFill>
                  </a:tcPr>
                </a:tc>
              </a:tr>
              <a:tr h="659130">
                <a:tc>
                  <a:txBody>
                    <a:bodyPr/>
                    <a:lstStyle/>
                    <a:p>
                      <a:r>
                        <a:rPr sz="1950">
                          <a:solidFill>
                            <a:srgbClr val="251E39"/>
                          </a:solidFill>
                          <a:latin typeface="Pretendard"/>
                          <a:ea typeface="Pretendard"/>
                          <a:cs typeface="Pretendard"/>
                        </a:rPr>
                        <a:t>연결 상대</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게이트웨이와 PC</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휴대폰 JUMPITNOW 앱</a:t>
                      </a:r>
                    </a:p>
                  </a:txBody>
                  <a:tcPr marL="152400" marR="152400" marT="123825" marB="123825" anchor="ctr">
                    <a:solidFill>
                      <a:srgbClr val="EFE9F8"/>
                    </a:solidFill>
                  </a:tcPr>
                </a:tc>
              </a:tr>
              <a:tr h="659130">
                <a:tc>
                  <a:txBody>
                    <a:bodyPr/>
                    <a:lstStyle/>
                    <a:p>
                      <a:r>
                        <a:rPr sz="1950">
                          <a:solidFill>
                            <a:srgbClr val="251E39"/>
                          </a:solidFill>
                          <a:latin typeface="Pretendard"/>
                          <a:ea typeface="Pretendard"/>
                          <a:cs typeface="Pretendard"/>
                        </a:rPr>
                        <a:t>시작 위치</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jumpitnow.com</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JUMPITNOW 앱 실행</a:t>
                      </a:r>
                    </a:p>
                  </a:txBody>
                  <a:tcPr marL="152400" marR="152400" marT="123825" marB="123825" anchor="ctr">
                    <a:solidFill>
                      <a:srgbClr val="FAF8F2"/>
                    </a:solidFill>
                  </a:tcPr>
                </a:tc>
              </a:tr>
              <a:tr h="659130">
                <a:tc>
                  <a:txBody>
                    <a:bodyPr/>
                    <a:lstStyle/>
                    <a:p>
                      <a:r>
                        <a:rPr sz="1950">
                          <a:solidFill>
                            <a:srgbClr val="251E39"/>
                          </a:solidFill>
                          <a:latin typeface="Pretendard"/>
                          <a:ea typeface="Pretendard"/>
                          <a:cs typeface="Pretendard"/>
                        </a:rPr>
                        <a:t>기본 준비</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PC·데이터 USB·게이트웨이</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휴대폰·앱·블루투스 권한</a:t>
                      </a:r>
                    </a:p>
                  </a:txBody>
                  <a:tcPr marL="152400" marR="152400" marT="123825" marB="123825" anchor="ctr">
                    <a:solidFill>
                      <a:srgbClr val="EFE9F8"/>
                    </a:solidFill>
                  </a:tcPr>
                </a:tc>
              </a:tr>
            </a:tbl>
          </a:graphicData>
        </a:graphic>
      </p:graphicFrame>
      <p:sp>
        <p:nvSpPr>
          <p:cNvPr id="6" name="완료 확인  수업에 맞는 연결 모드 표시등을 확인합니다.">
            <a:extLst xmlns:a="http://schemas.openxmlformats.org/drawingml/2006/main">
              <a:ext uri="{FF2B5EF4-FFF2-40B4-BE49-F238E27FC236}">
                <a16:creationId xmlns:a16="http://schemas.microsoft.com/office/drawing/2014/main" id="{0D1F1091-DDB6-425E-A72E-31594B8B878E}"/>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수업에 맞는 연결 모드 표시등을 확인합니다.</a:t>
            </a:r>
          </a:p>
        </p:txBody>
      </p:sp>
    </p:spTree>
    <p:extLst>
      <p:ext uri="{BB962C8B-B14F-4D97-AF65-F5344CB8AC3E}">
        <p14:creationId xmlns:p14="http://schemas.microsoft.com/office/powerpoint/2010/main" val="779345654"/>
      </p:ext>
    </p:extLst>
  </p:cSld>
</p:sld>
</file>

<file path=ppt/slides/slide4.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제품 준비">
            <a:extLst xmlns:a="http://schemas.openxmlformats.org/drawingml/2006/main">
              <a:ext uri="{FF2B5EF4-FFF2-40B4-BE49-F238E27FC236}">
                <a16:creationId xmlns:a16="http://schemas.microsoft.com/office/drawing/2014/main" id="{4234D8BA-2271-4807-A306-BD7AEDAC019A}"/>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제품 준비</a:t>
            </a:r>
          </a:p>
        </p:txBody>
      </p:sp>
      <p:sp>
        <p:nvSpPr>
          <p:cNvPr id="2" name="줄 결합 상태와 길이 점검">
            <a:extLst xmlns:a="http://schemas.openxmlformats.org/drawingml/2006/main">
              <a:ext uri="{FF2B5EF4-FFF2-40B4-BE49-F238E27FC236}">
                <a16:creationId xmlns:a16="http://schemas.microsoft.com/office/drawing/2014/main" id="{7C315DE7-3547-4250-97AC-FE07A04D9674}"/>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줄 결합 상태와 길이 점검</a:t>
            </a:r>
          </a:p>
        </p:txBody>
      </p:sp>
      <p:sp>
        <p:nvSpPr>
          <p:cNvPr id="3" name="JUMPITNOW  교사용 연수·실습">
            <a:extLst xmlns:a="http://schemas.openxmlformats.org/drawingml/2006/main">
              <a:ext uri="{FF2B5EF4-FFF2-40B4-BE49-F238E27FC236}">
                <a16:creationId xmlns:a16="http://schemas.microsoft.com/office/drawing/2014/main" id="{33B24F44-F210-4562-A24F-B81842EBEEC3}"/>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4">
            <a:extLst xmlns:a="http://schemas.openxmlformats.org/drawingml/2006/main">
              <a:ext uri="{FF2B5EF4-FFF2-40B4-BE49-F238E27FC236}">
                <a16:creationId xmlns:a16="http://schemas.microsoft.com/office/drawing/2014/main" id="{39C8F2AD-C472-4B7C-8519-FB33EB31D343}"/>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04</a:t>
            </a:r>
          </a:p>
        </p:txBody>
      </p:sp>
      <p:sp>
        <p:nvSpPr>
          <p:cNvPr id="5" name="01">
            <a:extLst xmlns:a="http://schemas.openxmlformats.org/drawingml/2006/main">
              <a:ext uri="{FF2B5EF4-FFF2-40B4-BE49-F238E27FC236}">
                <a16:creationId xmlns:a16="http://schemas.microsoft.com/office/drawing/2014/main" id="{27B393E1-E041-487A-9B85-F20B298E792C}"/>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제품과 함께 제공된&#10;조립 안내에 따라 줄을 연결합니다.">
            <a:extLst xmlns:a="http://schemas.openxmlformats.org/drawingml/2006/main">
              <a:ext uri="{FF2B5EF4-FFF2-40B4-BE49-F238E27FC236}">
                <a16:creationId xmlns:a16="http://schemas.microsoft.com/office/drawing/2014/main" id="{76E47A53-D2ED-442D-B8F9-50DEE6DE4E7C}"/>
              </a:ext>
            </a:extLst>
          </p:cNvPr>
          <p:cNvSpPr>
            <a:spLocks xmlns:a="http://schemas.openxmlformats.org/drawingml/2006/main" noGrp="1"/>
          </p:cNvSpPr>
          <p:nvPr/>
        </p:nvSpPr>
        <p:spPr>
          <a:xfrm xmlns:a="http://schemas.openxmlformats.org/drawingml/2006/main">
            <a:off x="1238250" y="1809750"/>
            <a:ext cx="55626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제품과 함께 제공된</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조립 안내에 따라 줄을 연결합니다.</a:t>
            </a:r>
          </a:p>
        </p:txBody>
      </p:sp>
      <p:sp>
        <p:nvSpPr>
          <p:cNvPr id="7" name="02">
            <a:extLst xmlns:a="http://schemas.openxmlformats.org/drawingml/2006/main">
              <a:ext uri="{FF2B5EF4-FFF2-40B4-BE49-F238E27FC236}">
                <a16:creationId xmlns:a16="http://schemas.microsoft.com/office/drawing/2014/main" id="{92CB8BBA-7705-4150-AA67-046E3EE0D60C}"/>
              </a:ext>
            </a:extLst>
          </p:cNvPr>
          <p:cNvSpPr>
            <a:spLocks xmlns:a="http://schemas.openxmlformats.org/drawingml/2006/main" noGrp="1"/>
          </p:cNvSpPr>
          <p:nvPr/>
        </p:nvSpPr>
        <p:spPr>
          <a:xfrm xmlns:a="http://schemas.openxmlformats.org/drawingml/2006/main">
            <a:off x="609600" y="2971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사용할 학생에 맞춰 길이를 조절하고&#10;고정부를 확인합니다.">
            <a:extLst xmlns:a="http://schemas.openxmlformats.org/drawingml/2006/main">
              <a:ext uri="{FF2B5EF4-FFF2-40B4-BE49-F238E27FC236}">
                <a16:creationId xmlns:a16="http://schemas.microsoft.com/office/drawing/2014/main" id="{CE4E6F88-3C56-4207-8A26-C241B92D88A4}"/>
              </a:ext>
            </a:extLst>
          </p:cNvPr>
          <p:cNvSpPr>
            <a:spLocks xmlns:a="http://schemas.openxmlformats.org/drawingml/2006/main" noGrp="1"/>
          </p:cNvSpPr>
          <p:nvPr/>
        </p:nvSpPr>
        <p:spPr>
          <a:xfrm xmlns:a="http://schemas.openxmlformats.org/drawingml/2006/main">
            <a:off x="1238250" y="2971800"/>
            <a:ext cx="55626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사용할 학생에 맞춰 길이를 조절하고</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고정부를 확인합니다.</a:t>
            </a:r>
          </a:p>
        </p:txBody>
      </p:sp>
      <p:sp>
        <p:nvSpPr>
          <p:cNvPr id="9" name="03">
            <a:extLst xmlns:a="http://schemas.openxmlformats.org/drawingml/2006/main">
              <a:ext uri="{FF2B5EF4-FFF2-40B4-BE49-F238E27FC236}">
                <a16:creationId xmlns:a16="http://schemas.microsoft.com/office/drawing/2014/main" id="{5EC6005E-3EC7-401A-87CB-C8394D89759A}"/>
              </a:ext>
            </a:extLst>
          </p:cNvPr>
          <p:cNvSpPr>
            <a:spLocks xmlns:a="http://schemas.openxmlformats.org/drawingml/2006/main" noGrp="1"/>
          </p:cNvSpPr>
          <p:nvPr/>
        </p:nvSpPr>
        <p:spPr>
          <a:xfrm xmlns:a="http://schemas.openxmlformats.org/drawingml/2006/main">
            <a:off x="609600" y="41338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줄을 가볍게 당겨 빠지지 않는지,&#10;손잡이가 걸리지 않고 도는지 확인합니다.">
            <a:extLst xmlns:a="http://schemas.openxmlformats.org/drawingml/2006/main">
              <a:ext uri="{FF2B5EF4-FFF2-40B4-BE49-F238E27FC236}">
                <a16:creationId xmlns:a16="http://schemas.microsoft.com/office/drawing/2014/main" id="{7509130B-1383-4982-BBE9-A264567E8B7B}"/>
              </a:ext>
            </a:extLst>
          </p:cNvPr>
          <p:cNvSpPr>
            <a:spLocks xmlns:a="http://schemas.openxmlformats.org/drawingml/2006/main" noGrp="1"/>
          </p:cNvSpPr>
          <p:nvPr/>
        </p:nvSpPr>
        <p:spPr>
          <a:xfrm xmlns:a="http://schemas.openxmlformats.org/drawingml/2006/main">
            <a:off x="1238250" y="4133850"/>
            <a:ext cx="55626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줄을 가볍게 당겨 빠지지 않는지,</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손잡이가 걸리지 않고 도는지 확인합니다.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ace332ff7ca945ef"/>
          <a:stretch xmlns:a="http://schemas.openxmlformats.org/drawingml/2006/main"/>
        </p:blipFill>
        <p:spPr>
          <a:xfrm xmlns:a="http://schemas.openxmlformats.org/drawingml/2006/main">
            <a:off x="7429500" y="1974056"/>
            <a:ext cx="4057650" cy="3043238"/>
          </a:xfrm>
          <a:prstGeom xmlns:a="http://schemas.openxmlformats.org/drawingml/2006/main" prst="rect">
            <a:avLst/>
          </a:prstGeom>
        </p:spPr>
      </p:pic>
      <p:sp>
        <p:nvSpPr>
          <p:cNvPr id="12" name="제품 외형 사진. 조립 순서와 고정 방식은 제품 안내 확인.">
            <a:extLst xmlns:a="http://schemas.openxmlformats.org/drawingml/2006/main">
              <a:ext uri="{FF2B5EF4-FFF2-40B4-BE49-F238E27FC236}">
                <a16:creationId xmlns:a16="http://schemas.microsoft.com/office/drawing/2014/main" id="{0DE9F9CC-CDD5-4F59-B188-67E80C41F1CD}"/>
              </a:ext>
            </a:extLst>
          </p:cNvPr>
          <p:cNvSpPr>
            <a:spLocks xmlns:a="http://schemas.openxmlformats.org/drawingml/2006/main" noGrp="1"/>
          </p:cNvSpPr>
          <p:nvPr/>
        </p:nvSpPr>
        <p:spPr>
          <a:xfrm xmlns:a="http://schemas.openxmlformats.org/drawingml/2006/main">
            <a:off x="7429500" y="5248275"/>
            <a:ext cx="40576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제품 외형 사진. 조립 순서와 고정 방식은 제품 안내 확인.</a:t>
            </a:r>
          </a:p>
        </p:txBody>
      </p:sp>
      <p:sp>
        <p:nvSpPr>
          <p:cNvPr id="13" name="완료 확인  줄이 고정되고 손잡이가 원활하게 회전합니다.">
            <a:extLst xmlns:a="http://schemas.openxmlformats.org/drawingml/2006/main">
              <a:ext uri="{FF2B5EF4-FFF2-40B4-BE49-F238E27FC236}">
                <a16:creationId xmlns:a16="http://schemas.microsoft.com/office/drawing/2014/main" id="{06F96B7B-14A0-4021-94C5-E6EF09D083E3}"/>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줄이 고정되고 손잡이가 원활하게 회전합니다.</a:t>
            </a:r>
          </a:p>
        </p:txBody>
      </p:sp>
    </p:spTree>
    <p:extLst>
      <p:ext uri="{BB962C8B-B14F-4D97-AF65-F5344CB8AC3E}">
        <p14:creationId xmlns:p14="http://schemas.microsoft.com/office/powerpoint/2010/main" val="880721726"/>
      </p:ext>
    </p:extLst>
  </p:cSld>
</p:sld>
</file>

<file path=ppt/slides/slide5.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제품 준비">
            <a:extLst xmlns:a="http://schemas.openxmlformats.org/drawingml/2006/main">
              <a:ext uri="{FF2B5EF4-FFF2-40B4-BE49-F238E27FC236}">
                <a16:creationId xmlns:a16="http://schemas.microsoft.com/office/drawing/2014/main" id="{C2115854-D49D-48D7-A29A-FA6E5333849D}"/>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제품 준비</a:t>
            </a:r>
          </a:p>
        </p:txBody>
      </p:sp>
      <p:sp>
        <p:nvSpPr>
          <p:cNvPr id="2" name="하단 버튼과 전원 확인">
            <a:extLst xmlns:a="http://schemas.openxmlformats.org/drawingml/2006/main">
              <a:ext uri="{FF2B5EF4-FFF2-40B4-BE49-F238E27FC236}">
                <a16:creationId xmlns:a16="http://schemas.microsoft.com/office/drawing/2014/main" id="{1E444339-011E-4093-8016-8C3F4DE20083}"/>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하단 버튼과 전원 확인</a:t>
            </a:r>
          </a:p>
        </p:txBody>
      </p:sp>
      <p:sp>
        <p:nvSpPr>
          <p:cNvPr id="3" name="JUMPITNOW  교사용 연수·실습">
            <a:extLst xmlns:a="http://schemas.openxmlformats.org/drawingml/2006/main">
              <a:ext uri="{FF2B5EF4-FFF2-40B4-BE49-F238E27FC236}">
                <a16:creationId xmlns:a16="http://schemas.microsoft.com/office/drawing/2014/main" id="{65409BED-E6E2-415F-A38F-1AB543535745}"/>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5">
            <a:extLst xmlns:a="http://schemas.openxmlformats.org/drawingml/2006/main">
              <a:ext uri="{FF2B5EF4-FFF2-40B4-BE49-F238E27FC236}">
                <a16:creationId xmlns:a16="http://schemas.microsoft.com/office/drawing/2014/main" id="{46145FF1-B046-480D-8929-8B035374FDB4}"/>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05</a:t>
            </a:r>
          </a:p>
        </p:txBody>
      </p:sp>
      <p:sp>
        <p:nvSpPr>
          <p:cNvPr id="5" name="01">
            <a:extLst xmlns:a="http://schemas.openxmlformats.org/drawingml/2006/main">
              <a:ext uri="{FF2B5EF4-FFF2-40B4-BE49-F238E27FC236}">
                <a16:creationId xmlns:a16="http://schemas.microsoft.com/office/drawing/2014/main" id="{F928F954-878F-4E30-A954-4BD037DF7D8E}"/>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숫자와 모드 표시가 있는&#10;스마트 손잡이를 찾습니다.">
            <a:extLst xmlns:a="http://schemas.openxmlformats.org/drawingml/2006/main">
              <a:ext uri="{FF2B5EF4-FFF2-40B4-BE49-F238E27FC236}">
                <a16:creationId xmlns:a16="http://schemas.microsoft.com/office/drawing/2014/main" id="{5E9A5093-46D4-4906-A3BB-9D3BA27F3309}"/>
              </a:ext>
            </a:extLst>
          </p:cNvPr>
          <p:cNvSpPr>
            <a:spLocks xmlns:a="http://schemas.openxmlformats.org/drawingml/2006/main" noGrp="1"/>
          </p:cNvSpPr>
          <p:nvPr/>
        </p:nvSpPr>
        <p:spPr>
          <a:xfrm xmlns:a="http://schemas.openxmlformats.org/drawingml/2006/main">
            <a:off x="1238250" y="1809750"/>
            <a:ext cx="56578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숫자와 모드 표시가 있는</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스마트 손잡이를 찾습니다.</a:t>
            </a:r>
          </a:p>
        </p:txBody>
      </p:sp>
      <p:sp>
        <p:nvSpPr>
          <p:cNvPr id="7" name="02">
            <a:extLst xmlns:a="http://schemas.openxmlformats.org/drawingml/2006/main">
              <a:ext uri="{FF2B5EF4-FFF2-40B4-BE49-F238E27FC236}">
                <a16:creationId xmlns:a16="http://schemas.microsoft.com/office/drawing/2014/main" id="{2A8550B1-C987-41EF-B890-E22FBE5A4E6B}"/>
              </a:ext>
            </a:extLst>
          </p:cNvPr>
          <p:cNvSpPr>
            <a:spLocks xmlns:a="http://schemas.openxmlformats.org/drawingml/2006/main" noGrp="1"/>
          </p:cNvSpPr>
          <p:nvPr/>
        </p:nvSpPr>
        <p:spPr>
          <a:xfrm xmlns:a="http://schemas.openxmlformats.org/drawingml/2006/main">
            <a:off x="609600" y="29146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하단 전원 버튼으로 전원을 켜고&#10;표시창이 켜졌는지 확인합니다.">
            <a:extLst xmlns:a="http://schemas.openxmlformats.org/drawingml/2006/main">
              <a:ext uri="{FF2B5EF4-FFF2-40B4-BE49-F238E27FC236}">
                <a16:creationId xmlns:a16="http://schemas.microsoft.com/office/drawing/2014/main" id="{149FB215-6628-411C-88DD-27B37B66BCE3}"/>
              </a:ext>
            </a:extLst>
          </p:cNvPr>
          <p:cNvSpPr>
            <a:spLocks xmlns:a="http://schemas.openxmlformats.org/drawingml/2006/main" noGrp="1"/>
          </p:cNvSpPr>
          <p:nvPr/>
        </p:nvSpPr>
        <p:spPr>
          <a:xfrm xmlns:a="http://schemas.openxmlformats.org/drawingml/2006/main">
            <a:off x="1238250" y="2914650"/>
            <a:ext cx="56578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하단 전원 버튼으로 전원을 켜고</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표시창이 켜졌는지 확인합니다.</a:t>
            </a:r>
          </a:p>
        </p:txBody>
      </p:sp>
      <p:sp>
        <p:nvSpPr>
          <p:cNvPr id="9" name="03">
            <a:extLst xmlns:a="http://schemas.openxmlformats.org/drawingml/2006/main">
              <a:ext uri="{FF2B5EF4-FFF2-40B4-BE49-F238E27FC236}">
                <a16:creationId xmlns:a16="http://schemas.microsoft.com/office/drawing/2014/main" id="{AAB1752D-6019-451B-B6CC-0D8000E3E6D2}"/>
              </a:ext>
            </a:extLst>
          </p:cNvPr>
          <p:cNvSpPr>
            <a:spLocks xmlns:a="http://schemas.openxmlformats.org/drawingml/2006/main" noGrp="1"/>
          </p:cNvSpPr>
          <p:nvPr/>
        </p:nvSpPr>
        <p:spPr>
          <a:xfrm xmlns:a="http://schemas.openxmlformats.org/drawingml/2006/main">
            <a:off x="609600" y="40195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표시가 없으면 제품 안내에 따라&#10;충전 상태를 확인합니다.">
            <a:extLst xmlns:a="http://schemas.openxmlformats.org/drawingml/2006/main">
              <a:ext uri="{FF2B5EF4-FFF2-40B4-BE49-F238E27FC236}">
                <a16:creationId xmlns:a16="http://schemas.microsoft.com/office/drawing/2014/main" id="{78C14DA7-334A-4350-8DBD-A443D763F6B1}"/>
              </a:ext>
            </a:extLst>
          </p:cNvPr>
          <p:cNvSpPr>
            <a:spLocks xmlns:a="http://schemas.openxmlformats.org/drawingml/2006/main" noGrp="1"/>
          </p:cNvSpPr>
          <p:nvPr/>
        </p:nvSpPr>
        <p:spPr>
          <a:xfrm xmlns:a="http://schemas.openxmlformats.org/drawingml/2006/main">
            <a:off x="1238250" y="4019550"/>
            <a:ext cx="56578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표시가 없으면 제품 안내에 따라</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충전 상태를 확인합니다.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55b68abbeca9492b"/>
          <a:stretch xmlns:a="http://schemas.openxmlformats.org/drawingml/2006/main"/>
        </p:blipFill>
        <p:spPr>
          <a:xfrm xmlns:a="http://schemas.openxmlformats.org/drawingml/2006/main">
            <a:off x="8242697" y="1581150"/>
            <a:ext cx="3050381" cy="4067175"/>
          </a:xfrm>
          <a:prstGeom xmlns:a="http://schemas.openxmlformats.org/drawingml/2006/main" prst="rect">
            <a:avLst/>
          </a:prstGeom>
        </p:spPr>
      </p:pic>
      <p:sp>
        <p:nvSpPr>
          <p:cNvPr id="12" name="실제 손잡이 하단 사진">
            <a:extLst xmlns:a="http://schemas.openxmlformats.org/drawingml/2006/main">
              <a:ext uri="{FF2B5EF4-FFF2-40B4-BE49-F238E27FC236}">
                <a16:creationId xmlns:a16="http://schemas.microsoft.com/office/drawing/2014/main" id="{23B01FE3-6B19-4568-9A6E-D53D73E85151}"/>
              </a:ext>
            </a:extLst>
          </p:cNvPr>
          <p:cNvSpPr>
            <a:spLocks xmlns:a="http://schemas.openxmlformats.org/drawingml/2006/main" noGrp="1"/>
          </p:cNvSpPr>
          <p:nvPr/>
        </p:nvSpPr>
        <p:spPr>
          <a:xfrm xmlns:a="http://schemas.openxmlformats.org/drawingml/2006/main">
            <a:off x="8239125" y="5734050"/>
            <a:ext cx="30575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실제 손잡이 하단 사진</a:t>
            </a:r>
          </a:p>
        </p:txBody>
      </p:sp>
      <p:sp>
        <p:nvSpPr>
          <p:cNvPr id="13" name="완료 확인  전원이 켜지고 표시창을 확인할 수 있습니다.">
            <a:extLst xmlns:a="http://schemas.openxmlformats.org/drawingml/2006/main">
              <a:ext uri="{FF2B5EF4-FFF2-40B4-BE49-F238E27FC236}">
                <a16:creationId xmlns:a16="http://schemas.microsoft.com/office/drawing/2014/main" id="{AF736282-A8B4-4CBB-B159-C83F59AB2101}"/>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전원이 켜지고 표시창을 확인할 수 있습니다.</a:t>
            </a:r>
          </a:p>
        </p:txBody>
      </p:sp>
    </p:spTree>
    <p:extLst>
      <p:ext uri="{BB962C8B-B14F-4D97-AF65-F5344CB8AC3E}">
        <p14:creationId xmlns:p14="http://schemas.microsoft.com/office/powerpoint/2010/main" val="427115014"/>
      </p:ext>
    </p:extLst>
  </p:cSld>
</p:sld>
</file>

<file path=ppt/slides/slide6.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1" name="제품 준비">
            <a:extLst xmlns:a="http://schemas.openxmlformats.org/drawingml/2006/main">
              <a:ext uri="{FF2B5EF4-FFF2-40B4-BE49-F238E27FC236}">
                <a16:creationId xmlns:a16="http://schemas.microsoft.com/office/drawing/2014/main" id="{E65460E7-1F3B-4F07-A973-7FE9380E11E8}"/>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제품 준비</a:t>
            </a:r>
          </a:p>
        </p:txBody>
      </p:sp>
      <p:sp>
        <p:nvSpPr>
          <p:cNvPr id="2" name="그룹모드와 블루투스모드 전환">
            <a:extLst xmlns:a="http://schemas.openxmlformats.org/drawingml/2006/main">
              <a:ext uri="{FF2B5EF4-FFF2-40B4-BE49-F238E27FC236}">
                <a16:creationId xmlns:a16="http://schemas.microsoft.com/office/drawing/2014/main" id="{0F8F703B-F57F-414F-89E1-85B7386D6F4B}"/>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그룹모드와 블루투스모드 전환</a:t>
            </a:r>
          </a:p>
        </p:txBody>
      </p:sp>
      <p:sp>
        <p:nvSpPr>
          <p:cNvPr id="3" name="JUMPITNOW  교사용 연수·실습">
            <a:extLst xmlns:a="http://schemas.openxmlformats.org/drawingml/2006/main">
              <a:ext uri="{FF2B5EF4-FFF2-40B4-BE49-F238E27FC236}">
                <a16:creationId xmlns:a16="http://schemas.microsoft.com/office/drawing/2014/main" id="{1AFA49E9-7128-49E6-828E-8598064E63CB}"/>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6">
            <a:extLst xmlns:a="http://schemas.openxmlformats.org/drawingml/2006/main">
              <a:ext uri="{FF2B5EF4-FFF2-40B4-BE49-F238E27FC236}">
                <a16:creationId xmlns:a16="http://schemas.microsoft.com/office/drawing/2014/main" id="{710BA0D1-0E1F-4447-BD9A-58C12DF770C9}"/>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06</a:t>
            </a:r>
          </a:p>
        </p:txBody>
      </p:sp>
      <p:sp>
        <p:nvSpPr>
          <p:cNvPr id="5" name="하단 버튼을 빠르게 여러 번 누른 뒤&#10;원하는 모드 표시등을 확인합니다.">
            <a:extLst xmlns:a="http://schemas.openxmlformats.org/drawingml/2006/main">
              <a:ext uri="{FF2B5EF4-FFF2-40B4-BE49-F238E27FC236}">
                <a16:creationId xmlns:a16="http://schemas.microsoft.com/office/drawing/2014/main" id="{EFCA6972-84CD-4BC2-A9D3-B686466B52D2}"/>
              </a:ext>
            </a:extLst>
          </p:cNvPr>
          <p:cNvSpPr>
            <a:spLocks xmlns:a="http://schemas.openxmlformats.org/drawingml/2006/main" noGrp="1"/>
          </p:cNvSpPr>
          <p:nvPr/>
        </p:nvSpPr>
        <p:spPr>
          <a:xfrm xmlns:a="http://schemas.openxmlformats.org/drawingml/2006/main">
            <a:off x="609600" y="1847850"/>
            <a:ext cx="67627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475" b="1">
                <a:solidFill>
                  <a:srgbClr val="251E39"/>
                </a:solidFill>
                <a:latin typeface="Pretendard"/>
                <a:ea typeface="Pretendard"/>
                <a:cs typeface="Pretendard"/>
              </a:defRPr>
            </a:pPr>
            <a:r>
              <a:rPr sz="2475" b="1">
                <a:solidFill>
                  <a:srgbClr val="251E39"/>
                </a:solidFill>
                <a:latin typeface="Pretendard"/>
                <a:ea typeface="Pretendard"/>
                <a:cs typeface="Pretendard"/>
              </a:rPr>
              <a:t>하단 버튼을 빠르게 여러 번 누른 뒤</a:t>
            </a:r>
          </a:p>
          <a:p xmlns:a="http://schemas.openxmlformats.org/drawingml/2006/main">
            <a:pPr algn="l">
              <a:defRPr sz="2475" b="1">
                <a:solidFill>
                  <a:srgbClr val="251E39"/>
                </a:solidFill>
                <a:latin typeface="Pretendard"/>
                <a:ea typeface="Pretendard"/>
                <a:cs typeface="Pretendard"/>
              </a:defRPr>
            </a:pPr>
            <a:r>
              <a:rPr sz="2475" b="1">
                <a:solidFill>
                  <a:srgbClr val="251E39"/>
                </a:solidFill>
                <a:latin typeface="Pretendard"/>
                <a:ea typeface="Pretendard"/>
                <a:cs typeface="Pretendard"/>
              </a:rPr>
              <a:t>원하는 모드 표시등을 확인합니다.</a:t>
            </a:r>
          </a:p>
        </p:txBody>
      </p:sp>
      <p:sp>
        <p:nvSpPr>
          <p:cNvPr id="6" name="교사 웹 수업  ·  그룹 표시&#10;개인 앱 운동  ·  블루투스 표시">
            <a:extLst xmlns:a="http://schemas.openxmlformats.org/drawingml/2006/main">
              <a:ext uri="{FF2B5EF4-FFF2-40B4-BE49-F238E27FC236}">
                <a16:creationId xmlns:a16="http://schemas.microsoft.com/office/drawing/2014/main" id="{3EF13400-B24C-4835-AA08-5B6B2FEADA74}"/>
              </a:ext>
            </a:extLst>
          </p:cNvPr>
          <p:cNvSpPr>
            <a:spLocks xmlns:a="http://schemas.openxmlformats.org/drawingml/2006/main" noGrp="1"/>
          </p:cNvSpPr>
          <p:nvPr/>
        </p:nvSpPr>
        <p:spPr>
          <a:xfrm xmlns:a="http://schemas.openxmlformats.org/drawingml/2006/main">
            <a:off x="609600" y="3286125"/>
            <a:ext cx="6572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교사 웹 수업  ·  그룹 표시</a:t>
            </a:r>
          </a:p>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개인 앱 운동  ·  블루투스 표시</a:t>
            </a:r>
          </a:p>
        </p:txBody>
      </p:sp>
      <p:sp>
        <p:nvSpPr>
          <p:cNvPr id="7" name="횟수보다 표시등을 확인하세요.&#10;그룹모드 숫자는 수업 전에 기기 번호로 확인합니다.">
            <a:extLst xmlns:a="http://schemas.openxmlformats.org/drawingml/2006/main">
              <a:ext uri="{FF2B5EF4-FFF2-40B4-BE49-F238E27FC236}">
                <a16:creationId xmlns:a16="http://schemas.microsoft.com/office/drawing/2014/main" id="{DCDF887A-1852-437E-8D48-C5A0CB2B316E}"/>
              </a:ext>
            </a:extLst>
          </p:cNvPr>
          <p:cNvSpPr>
            <a:spLocks xmlns:a="http://schemas.openxmlformats.org/drawingml/2006/main" noGrp="1"/>
          </p:cNvSpPr>
          <p:nvPr/>
        </p:nvSpPr>
        <p:spPr>
          <a:xfrm xmlns:a="http://schemas.openxmlformats.org/drawingml/2006/main">
            <a:off x="609600" y="4714875"/>
            <a:ext cx="66865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횟수보다 표시등을 확인하세요.</a:t>
            </a:r>
          </a:p>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그룹모드 숫자는 수업 전에 기기 번호로 확인합니다.</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5aa27ec99e4fee"/>
          <a:stretch xmlns:a="http://schemas.openxmlformats.org/drawingml/2006/main"/>
        </p:blipFill>
        <p:spPr>
          <a:xfrm xmlns:a="http://schemas.openxmlformats.org/drawingml/2006/main">
            <a:off x="8496300" y="1584325"/>
            <a:ext cx="2781300" cy="3708400"/>
          </a:xfrm>
          <a:prstGeom xmlns:a="http://schemas.openxmlformats.org/drawingml/2006/main" prst="rect">
            <a:avLst/>
          </a:prstGeom>
        </p:spPr>
      </p:pic>
      <p:sp>
        <p:nvSpPr>
          <p:cNvPr id="9" name="그룹 표시가 켜진 실제 제품 사진">
            <a:extLst xmlns:a="http://schemas.openxmlformats.org/drawingml/2006/main">
              <a:ext uri="{FF2B5EF4-FFF2-40B4-BE49-F238E27FC236}">
                <a16:creationId xmlns:a16="http://schemas.microsoft.com/office/drawing/2014/main" id="{7B2610F2-78E8-4EFA-A221-47B615FCB433}"/>
              </a:ext>
            </a:extLst>
          </p:cNvPr>
          <p:cNvSpPr>
            <a:spLocks xmlns:a="http://schemas.openxmlformats.org/drawingml/2006/main" noGrp="1"/>
          </p:cNvSpPr>
          <p:nvPr/>
        </p:nvSpPr>
        <p:spPr>
          <a:xfrm xmlns:a="http://schemas.openxmlformats.org/drawingml/2006/main">
            <a:off x="8496300" y="5381625"/>
            <a:ext cx="2781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그룹 표시가 켜진 실제 제품 사진</a:t>
            </a:r>
          </a:p>
        </p:txBody>
      </p:sp>
      <p:sp>
        <p:nvSpPr>
          <p:cNvPr id="10" name="완료 확인  교사 웹 수업을 시작할 장비는 그룹모드입니다.">
            <a:extLst xmlns:a="http://schemas.openxmlformats.org/drawingml/2006/main">
              <a:ext uri="{FF2B5EF4-FFF2-40B4-BE49-F238E27FC236}">
                <a16:creationId xmlns:a16="http://schemas.microsoft.com/office/drawing/2014/main" id="{6D364F47-C8C5-47BE-9E3F-2082EB30B095}"/>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교사 웹 수업을 시작할 장비는 그룹모드입니다.</a:t>
            </a:r>
          </a:p>
        </p:txBody>
      </p:sp>
    </p:spTree>
    <p:extLst>
      <p:ext uri="{BB962C8B-B14F-4D97-AF65-F5344CB8AC3E}">
        <p14:creationId xmlns:p14="http://schemas.microsoft.com/office/powerpoint/2010/main" val="624786704"/>
      </p:ext>
    </p:extLst>
  </p:cSld>
</p:sld>
</file>

<file path=ppt/slides/slide7.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처음 한 번 · 장비 설정">
            <a:extLst xmlns:a="http://schemas.openxmlformats.org/drawingml/2006/main">
              <a:ext uri="{FF2B5EF4-FFF2-40B4-BE49-F238E27FC236}">
                <a16:creationId xmlns:a16="http://schemas.microsoft.com/office/drawing/2014/main" id="{CCA332E3-45A6-401B-AD9A-03E2153447AB}"/>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장비 설정</a:t>
            </a:r>
          </a:p>
        </p:txBody>
      </p:sp>
      <p:sp>
        <p:nvSpPr>
          <p:cNvPr id="2" name="게이트웨이와 PC 준비">
            <a:extLst xmlns:a="http://schemas.openxmlformats.org/drawingml/2006/main">
              <a:ext uri="{FF2B5EF4-FFF2-40B4-BE49-F238E27FC236}">
                <a16:creationId xmlns:a16="http://schemas.microsoft.com/office/drawing/2014/main" id="{60614458-1916-447A-934D-41A6C1AFC648}"/>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게이트웨이와 PC 준비</a:t>
            </a:r>
          </a:p>
        </p:txBody>
      </p:sp>
      <p:sp>
        <p:nvSpPr>
          <p:cNvPr id="3" name="JUMPITNOW  교사용 연수·실습">
            <a:extLst xmlns:a="http://schemas.openxmlformats.org/drawingml/2006/main">
              <a:ext uri="{FF2B5EF4-FFF2-40B4-BE49-F238E27FC236}">
                <a16:creationId xmlns:a16="http://schemas.microsoft.com/office/drawing/2014/main" id="{30C4D96C-DFAF-4B13-A29B-C95E7191E377}"/>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7">
            <a:extLst xmlns:a="http://schemas.openxmlformats.org/drawingml/2006/main">
              <a:ext uri="{FF2B5EF4-FFF2-40B4-BE49-F238E27FC236}">
                <a16:creationId xmlns:a16="http://schemas.microsoft.com/office/drawing/2014/main" id="{20DF0613-741A-4BDB-8DFC-4422F1916BD1}"/>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07</a:t>
            </a:r>
          </a:p>
        </p:txBody>
      </p:sp>
      <p:sp>
        <p:nvSpPr>
          <p:cNvPr id="5" name="01">
            <a:extLst xmlns:a="http://schemas.openxmlformats.org/drawingml/2006/main">
              <a:ext uri="{FF2B5EF4-FFF2-40B4-BE49-F238E27FC236}">
                <a16:creationId xmlns:a16="http://schemas.microsoft.com/office/drawing/2014/main" id="{A289D6AD-C240-416A-A0F9-BEC0B6AD8A53}"/>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PC에서 jumpitnow.com에 접속하고&#10;교사 계정으로 로그인합니다.">
            <a:extLst xmlns:a="http://schemas.openxmlformats.org/drawingml/2006/main">
              <a:ext uri="{FF2B5EF4-FFF2-40B4-BE49-F238E27FC236}">
                <a16:creationId xmlns:a16="http://schemas.microsoft.com/office/drawing/2014/main" id="{74EA1156-C9A4-48B2-8E4C-B435F6BB409C}"/>
              </a:ext>
            </a:extLst>
          </p:cNvPr>
          <p:cNvSpPr>
            <a:spLocks xmlns:a="http://schemas.openxmlformats.org/drawingml/2006/main" noGrp="1"/>
          </p:cNvSpPr>
          <p:nvPr/>
        </p:nvSpPr>
        <p:spPr>
          <a:xfrm xmlns:a="http://schemas.openxmlformats.org/drawingml/2006/main">
            <a:off x="1238250" y="180975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PC에서 jumpitnow.com에 접속하고</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교사 계정으로 로그인합니다.</a:t>
            </a:r>
          </a:p>
        </p:txBody>
      </p:sp>
      <p:sp>
        <p:nvSpPr>
          <p:cNvPr id="7" name="02">
            <a:extLst xmlns:a="http://schemas.openxmlformats.org/drawingml/2006/main">
              <a:ext uri="{FF2B5EF4-FFF2-40B4-BE49-F238E27FC236}">
                <a16:creationId xmlns:a16="http://schemas.microsoft.com/office/drawing/2014/main" id="{2C6911D3-1C91-46E0-AD5C-ED9D18C63F08}"/>
              </a:ext>
            </a:extLst>
          </p:cNvPr>
          <p:cNvSpPr>
            <a:spLocks xmlns:a="http://schemas.openxmlformats.org/drawingml/2006/main" noGrp="1"/>
          </p:cNvSpPr>
          <p:nvPr/>
        </p:nvSpPr>
        <p:spPr>
          <a:xfrm xmlns:a="http://schemas.openxmlformats.org/drawingml/2006/main">
            <a:off x="609600" y="27051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데이터 전송 가능한 USB 케이블로&#10;게이트웨이와 PC를 연결합니다.">
            <a:extLst xmlns:a="http://schemas.openxmlformats.org/drawingml/2006/main">
              <a:ext uri="{FF2B5EF4-FFF2-40B4-BE49-F238E27FC236}">
                <a16:creationId xmlns:a16="http://schemas.microsoft.com/office/drawing/2014/main" id="{C43F808E-45C1-4E07-9D53-FC8BDDA19DC0}"/>
              </a:ext>
            </a:extLst>
          </p:cNvPr>
          <p:cNvSpPr>
            <a:spLocks xmlns:a="http://schemas.openxmlformats.org/drawingml/2006/main" noGrp="1"/>
          </p:cNvSpPr>
          <p:nvPr/>
        </p:nvSpPr>
        <p:spPr>
          <a:xfrm xmlns:a="http://schemas.openxmlformats.org/drawingml/2006/main">
            <a:off x="1238250" y="270510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데이터 전송 가능한 USB 케이블로</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게이트웨이와 PC를 연결합니다.</a:t>
            </a:r>
          </a:p>
        </p:txBody>
      </p:sp>
      <p:sp>
        <p:nvSpPr>
          <p:cNvPr id="9" name="03">
            <a:extLst xmlns:a="http://schemas.openxmlformats.org/drawingml/2006/main">
              <a:ext uri="{FF2B5EF4-FFF2-40B4-BE49-F238E27FC236}">
                <a16:creationId xmlns:a16="http://schemas.microsoft.com/office/drawing/2014/main" id="{2A82C7E2-117C-4284-AE5C-E87566A85D89}"/>
              </a:ext>
            </a:extLst>
          </p:cNvPr>
          <p:cNvSpPr>
            <a:spLocks xmlns:a="http://schemas.openxmlformats.org/drawingml/2006/main" noGrp="1"/>
          </p:cNvSpPr>
          <p:nvPr/>
        </p:nvSpPr>
        <p:spPr>
          <a:xfrm xmlns:a="http://schemas.openxmlformats.org/drawingml/2006/main">
            <a:off x="609600" y="36004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게이트웨이 전원을 켜고&#10;사용할 줄넘기의 그룹 표시를 확인합니다.">
            <a:extLst xmlns:a="http://schemas.openxmlformats.org/drawingml/2006/main">
              <a:ext uri="{FF2B5EF4-FFF2-40B4-BE49-F238E27FC236}">
                <a16:creationId xmlns:a16="http://schemas.microsoft.com/office/drawing/2014/main" id="{40B702AD-7626-4DF8-AAFB-64E841D2F9F1}"/>
              </a:ext>
            </a:extLst>
          </p:cNvPr>
          <p:cNvSpPr>
            <a:spLocks xmlns:a="http://schemas.openxmlformats.org/drawingml/2006/main" noGrp="1"/>
          </p:cNvSpPr>
          <p:nvPr/>
        </p:nvSpPr>
        <p:spPr>
          <a:xfrm xmlns:a="http://schemas.openxmlformats.org/drawingml/2006/main">
            <a:off x="1238250" y="360045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게이트웨이 전원을 켜고</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사용할 줄넘기의 그룹 표시를 확인합니다.</a:t>
            </a:r>
          </a:p>
        </p:txBody>
      </p:sp>
      <p:sp>
        <p:nvSpPr>
          <p:cNvPr id="11" name="04">
            <a:extLst xmlns:a="http://schemas.openxmlformats.org/drawingml/2006/main">
              <a:ext uri="{FF2B5EF4-FFF2-40B4-BE49-F238E27FC236}">
                <a16:creationId xmlns:a16="http://schemas.microsoft.com/office/drawing/2014/main" id="{CDEB8B2F-7315-4614-8D5F-3BDFD66EDF1D}"/>
              </a:ext>
            </a:extLst>
          </p:cNvPr>
          <p:cNvSpPr>
            <a:spLocks xmlns:a="http://schemas.openxmlformats.org/drawingml/2006/main" noGrp="1"/>
          </p:cNvSpPr>
          <p:nvPr/>
        </p:nvSpPr>
        <p:spPr>
          <a:xfrm xmlns:a="http://schemas.openxmlformats.org/drawingml/2006/main">
            <a:off x="609600" y="4495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04</a:t>
            </a:r>
          </a:p>
        </p:txBody>
      </p:sp>
      <p:sp>
        <p:nvSpPr>
          <p:cNvPr id="12" name="웹 왼쪽 메뉴에서&#10;줄넘기 설정을 엽니다.">
            <a:extLst xmlns:a="http://schemas.openxmlformats.org/drawingml/2006/main">
              <a:ext uri="{FF2B5EF4-FFF2-40B4-BE49-F238E27FC236}">
                <a16:creationId xmlns:a16="http://schemas.microsoft.com/office/drawing/2014/main" id="{B1F7062B-6CC5-4DC8-9293-8FD0682493AF}"/>
              </a:ext>
            </a:extLst>
          </p:cNvPr>
          <p:cNvSpPr>
            <a:spLocks xmlns:a="http://schemas.openxmlformats.org/drawingml/2006/main" noGrp="1"/>
          </p:cNvSpPr>
          <p:nvPr/>
        </p:nvSpPr>
        <p:spPr>
          <a:xfrm xmlns:a="http://schemas.openxmlformats.org/drawingml/2006/main">
            <a:off x="1238250" y="449580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웹 왼쪽 메뉴에서</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줄넘기 설정을 엽니다.</a:t>
            </a:r>
          </a:p>
        </p:txBody>
      </p:sp>
      <p:sp>
        <p:nvSpPr>
          <p:cNvPr id="13" name="완료 확인  게이트웨이와 그룹모드 줄넘기가 준비됐습니다.">
            <a:extLst xmlns:a="http://schemas.openxmlformats.org/drawingml/2006/main">
              <a:ext uri="{FF2B5EF4-FFF2-40B4-BE49-F238E27FC236}">
                <a16:creationId xmlns:a16="http://schemas.microsoft.com/office/drawing/2014/main" id="{5B5E0FFF-EE4B-46FB-847E-3C90F90813C7}"/>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게이트웨이와 그룹모드 줄넘기가 준비됐습니다.</a:t>
            </a:r>
          </a:p>
        </p:txBody>
      </p:sp>
    </p:spTree>
    <p:extLst>
      <p:ext uri="{BB962C8B-B14F-4D97-AF65-F5344CB8AC3E}">
        <p14:creationId xmlns:p14="http://schemas.microsoft.com/office/powerpoint/2010/main" val="1065367559"/>
      </p:ext>
    </p:extLst>
  </p:cSld>
</p:sld>
</file>

<file path=ppt/slides/slide8.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3" name="처음 한 번 · 장비 설정">
            <a:extLst xmlns:a="http://schemas.openxmlformats.org/drawingml/2006/main">
              <a:ext uri="{FF2B5EF4-FFF2-40B4-BE49-F238E27FC236}">
                <a16:creationId xmlns:a16="http://schemas.microsoft.com/office/drawing/2014/main" id="{083382B9-7D66-4463-B5A1-AE77B0BFB331}"/>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장비 설정</a:t>
            </a:r>
          </a:p>
        </p:txBody>
      </p:sp>
      <p:sp>
        <p:nvSpPr>
          <p:cNvPr id="2" name="웹에서 게이트웨이 연결">
            <a:extLst xmlns:a="http://schemas.openxmlformats.org/drawingml/2006/main">
              <a:ext uri="{FF2B5EF4-FFF2-40B4-BE49-F238E27FC236}">
                <a16:creationId xmlns:a16="http://schemas.microsoft.com/office/drawing/2014/main" id="{E089B494-0B13-441F-BF57-E493C07B1DCD}"/>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웹에서 게이트웨이 연결</a:t>
            </a:r>
          </a:p>
        </p:txBody>
      </p:sp>
      <p:sp>
        <p:nvSpPr>
          <p:cNvPr id="3" name="JUMPITNOW  교사용 연수·실습">
            <a:extLst xmlns:a="http://schemas.openxmlformats.org/drawingml/2006/main">
              <a:ext uri="{FF2B5EF4-FFF2-40B4-BE49-F238E27FC236}">
                <a16:creationId xmlns:a16="http://schemas.microsoft.com/office/drawing/2014/main" id="{74CB8731-5110-474B-A97E-3FEBA84EE1FA}"/>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8">
            <a:extLst xmlns:a="http://schemas.openxmlformats.org/drawingml/2006/main">
              <a:ext uri="{FF2B5EF4-FFF2-40B4-BE49-F238E27FC236}">
                <a16:creationId xmlns:a16="http://schemas.microsoft.com/office/drawing/2014/main" id="{4C112BE2-6AB9-46A2-A229-69B7EAFA8F8A}"/>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08</a:t>
            </a:r>
          </a:p>
        </p:txBody>
      </p:sp>
      <p:sp>
        <p:nvSpPr>
          <p:cNvPr id="5" name="01">
            <a:extLst xmlns:a="http://schemas.openxmlformats.org/drawingml/2006/main">
              <a:ext uri="{FF2B5EF4-FFF2-40B4-BE49-F238E27FC236}">
                <a16:creationId xmlns:a16="http://schemas.microsoft.com/office/drawing/2014/main" id="{D051DA7B-D091-40C5-8207-704D715DA3F6}"/>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줄넘기 설정에서 게이트웨이 연결을 누릅니다.">
            <a:extLst xmlns:a="http://schemas.openxmlformats.org/drawingml/2006/main">
              <a:ext uri="{FF2B5EF4-FFF2-40B4-BE49-F238E27FC236}">
                <a16:creationId xmlns:a16="http://schemas.microsoft.com/office/drawing/2014/main" id="{ADC977A1-B689-424E-9EE9-8F168DB54AC9}"/>
              </a:ext>
            </a:extLst>
          </p:cNvPr>
          <p:cNvSpPr>
            <a:spLocks xmlns:a="http://schemas.openxmlformats.org/drawingml/2006/main" noGrp="1"/>
          </p:cNvSpPr>
          <p:nvPr/>
        </p:nvSpPr>
        <p:spPr>
          <a:xfrm xmlns:a="http://schemas.openxmlformats.org/drawingml/2006/main">
            <a:off x="1238250" y="1809750"/>
            <a:ext cx="10039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줄넘기 설정에서 게이트웨이 연결을 누릅니다.</a:t>
            </a:r>
          </a:p>
        </p:txBody>
      </p:sp>
      <p:sp>
        <p:nvSpPr>
          <p:cNvPr id="7" name="02">
            <a:extLst xmlns:a="http://schemas.openxmlformats.org/drawingml/2006/main">
              <a:ext uri="{FF2B5EF4-FFF2-40B4-BE49-F238E27FC236}">
                <a16:creationId xmlns:a16="http://schemas.microsoft.com/office/drawing/2014/main" id="{DB7CB3CF-9AF0-414A-B48A-736B425BF89D}"/>
              </a:ext>
            </a:extLst>
          </p:cNvPr>
          <p:cNvSpPr>
            <a:spLocks xmlns:a="http://schemas.openxmlformats.org/drawingml/2006/main" noGrp="1"/>
          </p:cNvSpPr>
          <p:nvPr/>
        </p:nvSpPr>
        <p:spPr>
          <a:xfrm xmlns:a="http://schemas.openxmlformats.org/drawingml/2006/main">
            <a:off x="609600" y="28765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브라우저 선택창에서 해당 USB 장치를 고르고&#10;연결을 허용합니다.">
            <a:extLst xmlns:a="http://schemas.openxmlformats.org/drawingml/2006/main">
              <a:ext uri="{FF2B5EF4-FFF2-40B4-BE49-F238E27FC236}">
                <a16:creationId xmlns:a16="http://schemas.microsoft.com/office/drawing/2014/main" id="{6654780B-834C-4CF6-9857-799F29E69CD2}"/>
              </a:ext>
            </a:extLst>
          </p:cNvPr>
          <p:cNvSpPr>
            <a:spLocks xmlns:a="http://schemas.openxmlformats.org/drawingml/2006/main" noGrp="1"/>
          </p:cNvSpPr>
          <p:nvPr/>
        </p:nvSpPr>
        <p:spPr>
          <a:xfrm xmlns:a="http://schemas.openxmlformats.org/drawingml/2006/main">
            <a:off x="1238250" y="2876550"/>
            <a:ext cx="10039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브라우저 선택창에서 해당 USB 장치를 고르고</a:t>
            </a:r>
          </a:p>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연결을 허용합니다.</a:t>
            </a:r>
          </a:p>
        </p:txBody>
      </p:sp>
      <p:sp>
        <p:nvSpPr>
          <p:cNvPr id="9" name="03">
            <a:extLst xmlns:a="http://schemas.openxmlformats.org/drawingml/2006/main">
              <a:ext uri="{FF2B5EF4-FFF2-40B4-BE49-F238E27FC236}">
                <a16:creationId xmlns:a16="http://schemas.microsoft.com/office/drawing/2014/main" id="{44160537-F7B5-4337-888C-27BE267E8C28}"/>
              </a:ext>
            </a:extLst>
          </p:cNvPr>
          <p:cNvSpPr>
            <a:spLocks xmlns:a="http://schemas.openxmlformats.org/drawingml/2006/main" noGrp="1"/>
          </p:cNvSpPr>
          <p:nvPr/>
        </p:nvSpPr>
        <p:spPr>
          <a:xfrm xmlns:a="http://schemas.openxmlformats.org/drawingml/2006/main">
            <a:off x="609600" y="39433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웹의 게이트웨이 연결 상태를 확인합니다.">
            <a:extLst xmlns:a="http://schemas.openxmlformats.org/drawingml/2006/main">
              <a:ext uri="{FF2B5EF4-FFF2-40B4-BE49-F238E27FC236}">
                <a16:creationId xmlns:a16="http://schemas.microsoft.com/office/drawing/2014/main" id="{853D8887-7F05-44A5-BA3F-3FBE05286A80}"/>
              </a:ext>
            </a:extLst>
          </p:cNvPr>
          <p:cNvSpPr>
            <a:spLocks xmlns:a="http://schemas.openxmlformats.org/drawingml/2006/main" noGrp="1"/>
          </p:cNvSpPr>
          <p:nvPr/>
        </p:nvSpPr>
        <p:spPr>
          <a:xfrm xmlns:a="http://schemas.openxmlformats.org/drawingml/2006/main">
            <a:off x="1238250" y="3943350"/>
            <a:ext cx="10039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325" b="0">
                <a:solidFill>
                  <a:srgbClr val="251E39"/>
                </a:solidFill>
                <a:latin typeface="Pretendard"/>
                <a:ea typeface="Pretendard"/>
                <a:cs typeface="Pretendard"/>
              </a:defRPr>
            </a:pPr>
            <a:r>
              <a:rPr sz="2325" b="0">
                <a:solidFill>
                  <a:srgbClr val="251E39"/>
                </a:solidFill>
                <a:latin typeface="Pretendard"/>
                <a:ea typeface="Pretendard"/>
                <a:cs typeface="Pretendard"/>
              </a:rPr>
              <a:t>웹의 게이트웨이 연결 상태를 확인합니다.</a:t>
            </a:r>
          </a:p>
        </p:txBody>
      </p:sp>
      <p:sp>
        <p:nvSpPr>
          <p:cNvPr id="11" name="장치가 안 보이면  데이터 케이블, USB 포트, 게이트웨이 전원을 확인하세요.">
            <a:extLst xmlns:a="http://schemas.openxmlformats.org/drawingml/2006/main">
              <a:ext uri="{FF2B5EF4-FFF2-40B4-BE49-F238E27FC236}">
                <a16:creationId xmlns:a16="http://schemas.microsoft.com/office/drawing/2014/main" id="{3474AE4A-2D2A-4AF3-A1A5-0CDD20EB143E}"/>
              </a:ext>
            </a:extLst>
          </p:cNvPr>
          <p:cNvSpPr>
            <a:spLocks xmlns:a="http://schemas.openxmlformats.org/drawingml/2006/main" noGrp="1"/>
          </p:cNvSpPr>
          <p:nvPr/>
        </p:nvSpPr>
        <p:spPr>
          <a:xfrm xmlns:a="http://schemas.openxmlformats.org/drawingml/2006/main">
            <a:off x="609600" y="5086350"/>
            <a:ext cx="10906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00" b="0">
                <a:solidFill>
                  <a:srgbClr val="67616E"/>
                </a:solidFill>
                <a:latin typeface="Pretendard"/>
                <a:ea typeface="Pretendard"/>
                <a:cs typeface="Pretendard"/>
              </a:defRPr>
            </a:pPr>
            <a:r>
              <a:rPr sz="1800" b="0">
                <a:solidFill>
                  <a:srgbClr val="67616E"/>
                </a:solidFill>
                <a:latin typeface="Pretendard"/>
                <a:ea typeface="Pretendard"/>
                <a:cs typeface="Pretendard"/>
              </a:rPr>
              <a:t>장치가 안 보이면  데이터 케이블, USB 포트, 게이트웨이 전원을 확인하세요.</a:t>
            </a:r>
          </a:p>
        </p:txBody>
      </p:sp>
      <p:sp>
        <p:nvSpPr>
          <p:cNvPr id="12" name="완료 확인  물리 USB 연결과 웹의 연결 허용을 모두 마쳤습니다.">
            <a:extLst xmlns:a="http://schemas.openxmlformats.org/drawingml/2006/main">
              <a:ext uri="{FF2B5EF4-FFF2-40B4-BE49-F238E27FC236}">
                <a16:creationId xmlns:a16="http://schemas.microsoft.com/office/drawing/2014/main" id="{B0E6AEE2-509B-4BFF-A42C-33D8E8DF97E1}"/>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물리 USB 연결과 웹의 연결 허용을 모두 마쳤습니다.</a:t>
            </a:r>
          </a:p>
        </p:txBody>
      </p:sp>
    </p:spTree>
    <p:extLst>
      <p:ext uri="{BB962C8B-B14F-4D97-AF65-F5344CB8AC3E}">
        <p14:creationId xmlns:p14="http://schemas.microsoft.com/office/powerpoint/2010/main" val="626676095"/>
      </p:ext>
    </p:extLst>
  </p:cSld>
</p:sld>
</file>

<file path=ppt/slides/slide9.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5" name="처음 한 번 · 장비 설정">
            <a:extLst xmlns:a="http://schemas.openxmlformats.org/drawingml/2006/main">
              <a:ext uri="{FF2B5EF4-FFF2-40B4-BE49-F238E27FC236}">
                <a16:creationId xmlns:a16="http://schemas.microsoft.com/office/drawing/2014/main" id="{DA390D1A-563A-407F-83D5-1C6D4DD1042B}"/>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장비 설정</a:t>
            </a:r>
          </a:p>
        </p:txBody>
      </p:sp>
      <p:sp>
        <p:nvSpPr>
          <p:cNvPr id="2" name="전체 스캔과 장비 상태 확인">
            <a:extLst xmlns:a="http://schemas.openxmlformats.org/drawingml/2006/main">
              <a:ext uri="{FF2B5EF4-FFF2-40B4-BE49-F238E27FC236}">
                <a16:creationId xmlns:a16="http://schemas.microsoft.com/office/drawing/2014/main" id="{CF79D81A-937B-402F-B376-10CCAB938A95}"/>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전체 스캔과 장비 상태 확인</a:t>
            </a:r>
          </a:p>
        </p:txBody>
      </p:sp>
      <p:sp>
        <p:nvSpPr>
          <p:cNvPr id="3" name="JUMPITNOW  교사용 연수·실습">
            <a:extLst xmlns:a="http://schemas.openxmlformats.org/drawingml/2006/main">
              <a:ext uri="{FF2B5EF4-FFF2-40B4-BE49-F238E27FC236}">
                <a16:creationId xmlns:a16="http://schemas.microsoft.com/office/drawing/2014/main" id="{1BCB6F93-EFDB-4F4F-9343-EE179E1AAFDC}"/>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09">
            <a:extLst xmlns:a="http://schemas.openxmlformats.org/drawingml/2006/main">
              <a:ext uri="{FF2B5EF4-FFF2-40B4-BE49-F238E27FC236}">
                <a16:creationId xmlns:a16="http://schemas.microsoft.com/office/drawing/2014/main" id="{9A38F7CA-0422-4510-B419-A61187C6C2C3}"/>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09</a:t>
            </a:r>
          </a:p>
        </p:txBody>
      </p:sp>
      <p:sp>
        <p:nvSpPr>
          <p:cNvPr id="5" name="01">
            <a:extLst xmlns:a="http://schemas.openxmlformats.org/drawingml/2006/main">
              <a:ext uri="{FF2B5EF4-FFF2-40B4-BE49-F238E27FC236}">
                <a16:creationId xmlns:a16="http://schemas.microsoft.com/office/drawing/2014/main" id="{64331952-4782-4B24-8704-42FFAC19ED77}"/>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전체 스캔을 누릅니다.">
            <a:extLst xmlns:a="http://schemas.openxmlformats.org/drawingml/2006/main">
              <a:ext uri="{FF2B5EF4-FFF2-40B4-BE49-F238E27FC236}">
                <a16:creationId xmlns:a16="http://schemas.microsoft.com/office/drawing/2014/main" id="{5132AE02-F7F7-4F48-8B8A-8DE842C3B4B0}"/>
              </a:ext>
            </a:extLst>
          </p:cNvPr>
          <p:cNvSpPr>
            <a:spLocks xmlns:a="http://schemas.openxmlformats.org/drawingml/2006/main" noGrp="1"/>
          </p:cNvSpPr>
          <p:nvPr/>
        </p:nvSpPr>
        <p:spPr>
          <a:xfrm xmlns:a="http://schemas.openxmlformats.org/drawingml/2006/main">
            <a:off x="1238250" y="1809750"/>
            <a:ext cx="60388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전체 스캔을 누릅니다.</a:t>
            </a:r>
          </a:p>
        </p:txBody>
      </p:sp>
      <p:sp>
        <p:nvSpPr>
          <p:cNvPr id="7" name="02">
            <a:extLst xmlns:a="http://schemas.openxmlformats.org/drawingml/2006/main">
              <a:ext uri="{FF2B5EF4-FFF2-40B4-BE49-F238E27FC236}">
                <a16:creationId xmlns:a16="http://schemas.microsoft.com/office/drawing/2014/main" id="{D47B3D77-C62D-475A-BA01-41B403CC1722}"/>
              </a:ext>
            </a:extLst>
          </p:cNvPr>
          <p:cNvSpPr>
            <a:spLocks xmlns:a="http://schemas.openxmlformats.org/drawingml/2006/main" noGrp="1"/>
          </p:cNvSpPr>
          <p:nvPr/>
        </p:nvSpPr>
        <p:spPr>
          <a:xfrm xmlns:a="http://schemas.openxmlformats.org/drawingml/2006/main">
            <a:off x="609600" y="28765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감지된 장비의 ID, 연결 상태,&#10;배터리를 확인합니다.">
            <a:extLst xmlns:a="http://schemas.openxmlformats.org/drawingml/2006/main">
              <a:ext uri="{FF2B5EF4-FFF2-40B4-BE49-F238E27FC236}">
                <a16:creationId xmlns:a16="http://schemas.microsoft.com/office/drawing/2014/main" id="{CF377A08-1F23-440A-A586-8D25E88C6102}"/>
              </a:ext>
            </a:extLst>
          </p:cNvPr>
          <p:cNvSpPr>
            <a:spLocks xmlns:a="http://schemas.openxmlformats.org/drawingml/2006/main" noGrp="1"/>
          </p:cNvSpPr>
          <p:nvPr/>
        </p:nvSpPr>
        <p:spPr>
          <a:xfrm xmlns:a="http://schemas.openxmlformats.org/drawingml/2006/main">
            <a:off x="1238250" y="2876550"/>
            <a:ext cx="60388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감지된 장비의 ID, 연결 상태,</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배터리를 확인합니다.</a:t>
            </a:r>
          </a:p>
        </p:txBody>
      </p:sp>
      <p:sp>
        <p:nvSpPr>
          <p:cNvPr id="9" name="03">
            <a:extLst xmlns:a="http://schemas.openxmlformats.org/drawingml/2006/main">
              <a:ext uri="{FF2B5EF4-FFF2-40B4-BE49-F238E27FC236}">
                <a16:creationId xmlns:a16="http://schemas.microsoft.com/office/drawing/2014/main" id="{0204DEEB-A425-43F8-A7FD-51575793CCCA}"/>
              </a:ext>
            </a:extLst>
          </p:cNvPr>
          <p:cNvSpPr>
            <a:spLocks xmlns:a="http://schemas.openxmlformats.org/drawingml/2006/main" noGrp="1"/>
          </p:cNvSpPr>
          <p:nvPr/>
        </p:nvSpPr>
        <p:spPr>
          <a:xfrm xmlns:a="http://schemas.openxmlformats.org/drawingml/2006/main">
            <a:off x="609600" y="39433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준비한 장비 수와 정상 연결된 수를&#10;비교합니다.">
            <a:extLst xmlns:a="http://schemas.openxmlformats.org/drawingml/2006/main">
              <a:ext uri="{FF2B5EF4-FFF2-40B4-BE49-F238E27FC236}">
                <a16:creationId xmlns:a16="http://schemas.microsoft.com/office/drawing/2014/main" id="{574F743C-9EDF-4EB6-A2EB-9A62444E44E2}"/>
              </a:ext>
            </a:extLst>
          </p:cNvPr>
          <p:cNvSpPr>
            <a:spLocks xmlns:a="http://schemas.openxmlformats.org/drawingml/2006/main" noGrp="1"/>
          </p:cNvSpPr>
          <p:nvPr/>
        </p:nvSpPr>
        <p:spPr>
          <a:xfrm xmlns:a="http://schemas.openxmlformats.org/drawingml/2006/main">
            <a:off x="1238250" y="3943350"/>
            <a:ext cx="60388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준비한 장비 수와 정상 연결된 수를</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비교합니다.</a:t>
            </a:r>
          </a:p>
        </p:txBody>
      </p:sp>
      <p:sp>
        <p:nvSpPr>
          <p:cNvPr id="11" name="255">
            <a:extLst xmlns:a="http://schemas.openxmlformats.org/drawingml/2006/main">
              <a:ext uri="{FF2B5EF4-FFF2-40B4-BE49-F238E27FC236}">
                <a16:creationId xmlns:a16="http://schemas.microsoft.com/office/drawing/2014/main" id="{CC061C88-6108-469B-8964-647AC534C6DE}"/>
              </a:ext>
            </a:extLst>
          </p:cNvPr>
          <p:cNvSpPr>
            <a:spLocks xmlns:a="http://schemas.openxmlformats.org/drawingml/2006/main" noGrp="1"/>
          </p:cNvSpPr>
          <p:nvPr/>
        </p:nvSpPr>
        <p:spPr>
          <a:xfrm xmlns:a="http://schemas.openxmlformats.org/drawingml/2006/main">
            <a:off x="8410575" y="2000250"/>
            <a:ext cx="30003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6525" b="1">
                <a:solidFill>
                  <a:srgbClr val="6F4BC3"/>
                </a:solidFill>
                <a:latin typeface="Pretendard"/>
                <a:ea typeface="Pretendard"/>
                <a:cs typeface="Pretendard"/>
              </a:defRPr>
            </a:pPr>
            <a:r>
              <a:rPr sz="6525" b="1">
                <a:solidFill>
                  <a:srgbClr val="6F4BC3"/>
                </a:solidFill>
                <a:latin typeface="Pretendard"/>
                <a:ea typeface="Pretendard"/>
                <a:cs typeface="Pretendard"/>
              </a:rPr>
              <a:t>255</a:t>
            </a:r>
          </a:p>
        </p:txBody>
      </p:sp>
      <p:sp>
        <p:nvSpPr>
          <p:cNvPr id="12" name="번호 설정 전&#10;초기 장비 ID">
            <a:extLst xmlns:a="http://schemas.openxmlformats.org/drawingml/2006/main">
              <a:ext uri="{FF2B5EF4-FFF2-40B4-BE49-F238E27FC236}">
                <a16:creationId xmlns:a16="http://schemas.microsoft.com/office/drawing/2014/main" id="{BFA27BF8-3A46-4A4C-803A-A78110A3F060}"/>
              </a:ext>
            </a:extLst>
          </p:cNvPr>
          <p:cNvSpPr>
            <a:spLocks xmlns:a="http://schemas.openxmlformats.org/drawingml/2006/main" noGrp="1"/>
          </p:cNvSpPr>
          <p:nvPr/>
        </p:nvSpPr>
        <p:spPr>
          <a:xfrm xmlns:a="http://schemas.openxmlformats.org/drawingml/2006/main">
            <a:off x="8372475" y="3343275"/>
            <a:ext cx="30194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325" b="1">
                <a:solidFill>
                  <a:srgbClr val="251E39"/>
                </a:solidFill>
                <a:latin typeface="Pretendard"/>
                <a:ea typeface="Pretendard"/>
                <a:cs typeface="Pretendard"/>
              </a:defRPr>
            </a:pPr>
            <a:r>
              <a:rPr sz="2325" b="1">
                <a:solidFill>
                  <a:srgbClr val="251E39"/>
                </a:solidFill>
                <a:latin typeface="Pretendard"/>
                <a:ea typeface="Pretendard"/>
                <a:cs typeface="Pretendard"/>
              </a:rPr>
              <a:t>번호 설정 전</a:t>
            </a:r>
          </a:p>
          <a:p xmlns:a="http://schemas.openxmlformats.org/drawingml/2006/main">
            <a:pPr algn="l">
              <a:defRPr sz="2325" b="1">
                <a:solidFill>
                  <a:srgbClr val="251E39"/>
                </a:solidFill>
                <a:latin typeface="Pretendard"/>
                <a:ea typeface="Pretendard"/>
                <a:cs typeface="Pretendard"/>
              </a:defRPr>
            </a:pPr>
            <a:r>
              <a:rPr sz="2325" b="1">
                <a:solidFill>
                  <a:srgbClr val="251E39"/>
                </a:solidFill>
                <a:latin typeface="Pretendard"/>
                <a:ea typeface="Pretendard"/>
                <a:cs typeface="Pretendard"/>
              </a:rPr>
              <a:t>초기 장비 ID</a:t>
            </a:r>
          </a:p>
        </p:txBody>
      </p:sp>
      <p:sp>
        <p:nvSpPr>
          <p:cNvPr id="13" name="처음 준비하는 장비는&#10;운영 번호를 정해주세요.">
            <a:extLst xmlns:a="http://schemas.openxmlformats.org/drawingml/2006/main">
              <a:ext uri="{FF2B5EF4-FFF2-40B4-BE49-F238E27FC236}">
                <a16:creationId xmlns:a16="http://schemas.microsoft.com/office/drawing/2014/main" id="{0B732FE6-1339-44E2-8A37-7C525DC139A0}"/>
              </a:ext>
            </a:extLst>
          </p:cNvPr>
          <p:cNvSpPr>
            <a:spLocks xmlns:a="http://schemas.openxmlformats.org/drawingml/2006/main" noGrp="1"/>
          </p:cNvSpPr>
          <p:nvPr/>
        </p:nvSpPr>
        <p:spPr>
          <a:xfrm xmlns:a="http://schemas.openxmlformats.org/drawingml/2006/main">
            <a:off x="8372475" y="4448175"/>
            <a:ext cx="30956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처음 준비하는 장비는</a:t>
            </a:r>
          </a:p>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운영 번호를 정해주세요.</a:t>
            </a:r>
          </a:p>
        </p:txBody>
      </p:sp>
      <p:sp>
        <p:nvSpPr>
          <p:cNvPr id="14" name="완료 확인  사용할 장비가 목록에 있고 정상 연결 상태입니다.">
            <a:extLst xmlns:a="http://schemas.openxmlformats.org/drawingml/2006/main">
              <a:ext uri="{FF2B5EF4-FFF2-40B4-BE49-F238E27FC236}">
                <a16:creationId xmlns:a16="http://schemas.microsoft.com/office/drawing/2014/main" id="{2415EC4C-22A7-49DA-8C06-4635F1C51A7B}"/>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사용할 장비가 목록에 있고 정상 연결 상태입니다.</a:t>
            </a:r>
          </a:p>
        </p:txBody>
      </p:sp>
    </p:spTree>
    <p:extLst>
      <p:ext uri="{BB962C8B-B14F-4D97-AF65-F5344CB8AC3E}">
        <p14:creationId xmlns:p14="http://schemas.microsoft.com/office/powerpoint/2010/main" val="117066040"/>
      </p:ext>
    </p:extLst>
  </p:cSld>
</p:sld>
</file>

<file path=ppt/slides/slide10.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8" name="처음 한 번 · 장비 설정">
            <a:extLst xmlns:a="http://schemas.openxmlformats.org/drawingml/2006/main">
              <a:ext uri="{FF2B5EF4-FFF2-40B4-BE49-F238E27FC236}">
                <a16:creationId xmlns:a16="http://schemas.microsoft.com/office/drawing/2014/main" id="{BA544780-5F44-484C-B189-A56CF4DD0D04}"/>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장비 설정</a:t>
            </a:r>
          </a:p>
        </p:txBody>
      </p:sp>
      <p:sp>
        <p:nvSpPr>
          <p:cNvPr id="2" name="번호 설정과 실물 대조">
            <a:extLst xmlns:a="http://schemas.openxmlformats.org/drawingml/2006/main">
              <a:ext uri="{FF2B5EF4-FFF2-40B4-BE49-F238E27FC236}">
                <a16:creationId xmlns:a16="http://schemas.microsoft.com/office/drawing/2014/main" id="{F5628406-392A-4DDD-A711-AF3937D45D5E}"/>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번호 설정과 실물 대조</a:t>
            </a:r>
          </a:p>
        </p:txBody>
      </p:sp>
      <p:sp>
        <p:nvSpPr>
          <p:cNvPr id="3" name="JUMPITNOW  교사용 연수·실습">
            <a:extLst xmlns:a="http://schemas.openxmlformats.org/drawingml/2006/main">
              <a:ext uri="{FF2B5EF4-FFF2-40B4-BE49-F238E27FC236}">
                <a16:creationId xmlns:a16="http://schemas.microsoft.com/office/drawing/2014/main" id="{71AC5CD4-14BD-4BE4-B4C4-AF28694FE525}"/>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0">
            <a:extLst xmlns:a="http://schemas.openxmlformats.org/drawingml/2006/main">
              <a:ext uri="{FF2B5EF4-FFF2-40B4-BE49-F238E27FC236}">
                <a16:creationId xmlns:a16="http://schemas.microsoft.com/office/drawing/2014/main" id="{FC847BFD-F5CF-4636-867F-F2D06C6F1FE6}"/>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10</a:t>
            </a:r>
          </a:p>
        </p:txBody>
      </p:sp>
      <p:graphicFrame>
        <p:nvGraphicFramePr>
          <p:cNvPr id="12" name=""/>
          <p:cNvGraphicFramePr/>
          <p:nvPr/>
        </p:nvGraphicFramePr>
        <p:xfrm>
          <a:off xmlns:a="http://schemas.openxmlformats.org/drawingml/2006/main" x="609600" y="1847850"/>
          <a:ext xmlns:a="http://schemas.openxmlformats.org/drawingml/2006/main" cx="10972800" cy="2762250"/>
        </p:xfrm>
        <a:graphic xmlns:a="http://schemas.openxmlformats.org/drawingml/2006/main">
          <a:graphicData uri="http://schemas.openxmlformats.org/drawingml/2006/table">
            <a:tbl>
              <a:tblPr/>
              <a:tblGrid>
                <a:gridCol w="4000500"/>
                <a:gridCol w="6972300"/>
              </a:tblGrid>
              <a:tr h="690563">
                <a:tc>
                  <a:txBody>
                    <a:bodyPr/>
                    <a:lstStyle/>
                    <a:p>
                      <a:r>
                        <a:rPr sz="2250" b="1">
                          <a:solidFill>
                            <a:srgbClr val="FFFFFF"/>
                          </a:solidFill>
                          <a:latin typeface="Pretendard"/>
                          <a:ea typeface="Pretendard"/>
                          <a:cs typeface="Pretendard"/>
                        </a:rPr>
                        <a:t>상황</a:t>
                      </a:r>
                    </a:p>
                  </a:txBody>
                  <a:tcPr marL="152400" marR="152400" marT="123825" marB="123825" anchor="ctr">
                    <a:solidFill>
                      <a:srgbClr val="6F4BC3"/>
                    </a:solidFill>
                  </a:tcPr>
                </a:tc>
                <a:tc>
                  <a:txBody>
                    <a:bodyPr/>
                    <a:lstStyle/>
                    <a:p>
                      <a:r>
                        <a:rPr sz="2250" b="1">
                          <a:solidFill>
                            <a:srgbClr val="FFFFFF"/>
                          </a:solidFill>
                          <a:latin typeface="Pretendard"/>
                          <a:ea typeface="Pretendard"/>
                          <a:cs typeface="Pretendard"/>
                        </a:rPr>
                        <a:t>화면 조작</a:t>
                      </a:r>
                    </a:p>
                  </a:txBody>
                  <a:tcPr marL="152400" marR="152400" marT="123825" marB="123825" anchor="ctr">
                    <a:solidFill>
                      <a:srgbClr val="6F4BC3"/>
                    </a:solidFill>
                  </a:tcPr>
                </a:tc>
              </a:tr>
              <a:tr h="690563">
                <a:tc>
                  <a:txBody>
                    <a:bodyPr/>
                    <a:lstStyle/>
                    <a:p>
                      <a:r>
                        <a:rPr sz="2250">
                          <a:solidFill>
                            <a:srgbClr val="251E39"/>
                          </a:solidFill>
                          <a:latin typeface="Pretendard"/>
                          <a:ea typeface="Pretendard"/>
                          <a:cs typeface="Pretendard"/>
                        </a:rPr>
                        <a:t>여러 대를 처음 설정</a:t>
                      </a:r>
                    </a:p>
                  </a:txBody>
                  <a:tcPr marL="152400" marR="152400" marT="123825" marB="123825" anchor="ctr">
                    <a:solidFill>
                      <a:srgbClr val="FAF8F2"/>
                    </a:solidFill>
                  </a:tcPr>
                </a:tc>
                <a:tc>
                  <a:txBody>
                    <a:bodyPr/>
                    <a:lstStyle/>
                    <a:p>
                      <a:r>
                        <a:rPr sz="2250">
                          <a:solidFill>
                            <a:srgbClr val="251E39"/>
                          </a:solidFill>
                          <a:latin typeface="Pretendard"/>
                          <a:ea typeface="Pretendard"/>
                          <a:cs typeface="Pretendard"/>
                        </a:rPr>
                        <a:t>시작 번호를 정한 뒤 전체 자동번호</a:t>
                      </a:r>
                    </a:p>
                  </a:txBody>
                  <a:tcPr marL="152400" marR="152400" marT="123825" marB="123825" anchor="ctr">
                    <a:solidFill>
                      <a:srgbClr val="FAF8F2"/>
                    </a:solidFill>
                  </a:tcPr>
                </a:tc>
              </a:tr>
              <a:tr h="690563">
                <a:tc>
                  <a:txBody>
                    <a:bodyPr/>
                    <a:lstStyle/>
                    <a:p>
                      <a:r>
                        <a:rPr sz="2250">
                          <a:solidFill>
                            <a:srgbClr val="251E39"/>
                          </a:solidFill>
                          <a:latin typeface="Pretendard"/>
                          <a:ea typeface="Pretendard"/>
                          <a:cs typeface="Pretendard"/>
                        </a:rPr>
                        <a:t>한 대의 번호를 변경</a:t>
                      </a:r>
                    </a:p>
                  </a:txBody>
                  <a:tcPr marL="152400" marR="152400" marT="123825" marB="123825" anchor="ctr">
                    <a:solidFill>
                      <a:srgbClr val="EFE9F8"/>
                    </a:solidFill>
                  </a:tcPr>
                </a:tc>
                <a:tc>
                  <a:txBody>
                    <a:bodyPr/>
                    <a:lstStyle/>
                    <a:p>
                      <a:r>
                        <a:rPr sz="2250">
                          <a:solidFill>
                            <a:srgbClr val="251E39"/>
                          </a:solidFill>
                          <a:latin typeface="Pretendard"/>
                          <a:ea typeface="Pretendard"/>
                          <a:cs typeface="Pretendard"/>
                        </a:rPr>
                        <a:t>번호 입력 후 변경</a:t>
                      </a:r>
                    </a:p>
                  </a:txBody>
                  <a:tcPr marL="152400" marR="152400" marT="123825" marB="123825" anchor="ctr">
                    <a:solidFill>
                      <a:srgbClr val="EFE9F8"/>
                    </a:solidFill>
                  </a:tcPr>
                </a:tc>
              </a:tr>
              <a:tr h="690563">
                <a:tc>
                  <a:txBody>
                    <a:bodyPr/>
                    <a:lstStyle/>
                    <a:p>
                      <a:r>
                        <a:rPr sz="2250">
                          <a:solidFill>
                            <a:srgbClr val="251E39"/>
                          </a:solidFill>
                          <a:latin typeface="Pretendard"/>
                          <a:ea typeface="Pretendard"/>
                          <a:cs typeface="Pretendard"/>
                        </a:rPr>
                        <a:t>웹 목록과 실물 대조</a:t>
                      </a:r>
                    </a:p>
                  </a:txBody>
                  <a:tcPr marL="152400" marR="152400" marT="123825" marB="123825" anchor="ctr">
                    <a:solidFill>
                      <a:srgbClr val="FAF8F2"/>
                    </a:solidFill>
                  </a:tcPr>
                </a:tc>
                <a:tc>
                  <a:txBody>
                    <a:bodyPr/>
                    <a:lstStyle/>
                    <a:p>
                      <a:r>
                        <a:rPr sz="2250">
                          <a:solidFill>
                            <a:srgbClr val="251E39"/>
                          </a:solidFill>
                          <a:latin typeface="Pretendard"/>
                          <a:ea typeface="Pretendard"/>
                          <a:cs typeface="Pretendard"/>
                        </a:rPr>
                        <a:t>번호표시 / 부저 / 진동</a:t>
                      </a:r>
                    </a:p>
                  </a:txBody>
                  <a:tcPr marL="152400" marR="152400" marT="123825" marB="123825" anchor="ctr">
                    <a:solidFill>
                      <a:srgbClr val="FAF8F2"/>
                    </a:solidFill>
                  </a:tcPr>
                </a:tc>
              </a:tr>
            </a:tbl>
          </a:graphicData>
        </a:graphic>
      </p:graphicFrame>
      <p:sp>
        <p:nvSpPr>
          <p:cNvPr id="6" name="번호 라벨을 붙였다면 실물 표시와 함께 맞춥니다.&#10;기존 번호가 정확하면 매 수업 ">
            <a:extLst xmlns:a="http://schemas.openxmlformats.org/drawingml/2006/main">
              <a:ext uri="{FF2B5EF4-FFF2-40B4-BE49-F238E27FC236}">
                <a16:creationId xmlns:a16="http://schemas.microsoft.com/office/drawing/2014/main" id="{2ECA7DBF-A86C-41A8-8651-BE8CAD3A1920}"/>
              </a:ext>
            </a:extLst>
          </p:cNvPr>
          <p:cNvSpPr>
            <a:spLocks xmlns:a="http://schemas.openxmlformats.org/drawingml/2006/main" noGrp="1"/>
          </p:cNvSpPr>
          <p:nvPr/>
        </p:nvSpPr>
        <p:spPr>
          <a:xfrm xmlns:a="http://schemas.openxmlformats.org/drawingml/2006/main">
            <a:off x="609600" y="4838700"/>
            <a:ext cx="109251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67616E"/>
                </a:solidFill>
                <a:latin typeface="Pretendard"/>
                <a:ea typeface="Pretendard"/>
                <a:cs typeface="Pretendard"/>
              </a:defRPr>
            </a:pPr>
            <a:r>
              <a:rPr sz="2025" b="0">
                <a:solidFill>
                  <a:srgbClr val="67616E"/>
                </a:solidFill>
                <a:latin typeface="Pretendard"/>
                <a:ea typeface="Pretendard"/>
                <a:cs typeface="Pretendard"/>
              </a:rPr>
              <a:t>번호 라벨을 붙였다면 실물 표시와 함께 맞춥니다.</a:t>
            </a:r>
          </a:p>
          <a:p xmlns:a="http://schemas.openxmlformats.org/drawingml/2006/main">
            <a:pPr algn="l">
              <a:defRPr sz="2025" b="0">
                <a:solidFill>
                  <a:srgbClr val="67616E"/>
                </a:solidFill>
                <a:latin typeface="Pretendard"/>
                <a:ea typeface="Pretendard"/>
                <a:cs typeface="Pretendard"/>
              </a:defRPr>
            </a:pPr>
            <a:r>
              <a:rPr sz="2025" b="0">
                <a:solidFill>
                  <a:srgbClr val="67616E"/>
                </a:solidFill>
                <a:latin typeface="Pretendard"/>
                <a:ea typeface="Pretendard"/>
                <a:cs typeface="Pretendard"/>
              </a:rPr>
              <a:t>기존 번호가 정확하면 매 수업 다시 부여할 필요가 없습니다.</a:t>
            </a:r>
          </a:p>
        </p:txBody>
      </p:sp>
      <p:sp>
        <p:nvSpPr>
          <p:cNvPr id="7" name="완료 확인  중복 없는 줄넘기 번호와 실물이 일치합니다.">
            <a:extLst xmlns:a="http://schemas.openxmlformats.org/drawingml/2006/main">
              <a:ext uri="{FF2B5EF4-FFF2-40B4-BE49-F238E27FC236}">
                <a16:creationId xmlns:a16="http://schemas.microsoft.com/office/drawing/2014/main" id="{4A54D760-09A9-4BC7-86C4-5CCA5EBE73EF}"/>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중복 없는 줄넘기 번호와 실물이 일치합니다.</a:t>
            </a:r>
          </a:p>
        </p:txBody>
      </p:sp>
    </p:spTree>
    <p:extLst>
      <p:ext uri="{BB962C8B-B14F-4D97-AF65-F5344CB8AC3E}">
        <p14:creationId xmlns:p14="http://schemas.microsoft.com/office/powerpoint/2010/main" val="859754784"/>
      </p:ext>
    </p:extLst>
  </p:cSld>
</p:sld>
</file>

<file path=ppt/slides/slide11.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처음 한 번 · 수업방 준비">
            <a:extLst xmlns:a="http://schemas.openxmlformats.org/drawingml/2006/main">
              <a:ext uri="{FF2B5EF4-FFF2-40B4-BE49-F238E27FC236}">
                <a16:creationId xmlns:a16="http://schemas.microsoft.com/office/drawing/2014/main" id="{5CDE8BA4-BA50-421F-AF70-03FEDCA41D7C}"/>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수업방 준비</a:t>
            </a:r>
          </a:p>
        </p:txBody>
      </p:sp>
      <p:sp>
        <p:nvSpPr>
          <p:cNvPr id="2" name="수업방 만들기">
            <a:extLst xmlns:a="http://schemas.openxmlformats.org/drawingml/2006/main">
              <a:ext uri="{FF2B5EF4-FFF2-40B4-BE49-F238E27FC236}">
                <a16:creationId xmlns:a16="http://schemas.microsoft.com/office/drawing/2014/main" id="{8CF54878-5D53-4068-8A1F-6329E25E9340}"/>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수업방 만들기</a:t>
            </a:r>
          </a:p>
        </p:txBody>
      </p:sp>
      <p:sp>
        <p:nvSpPr>
          <p:cNvPr id="3" name="JUMPITNOW  교사용 연수·실습">
            <a:extLst xmlns:a="http://schemas.openxmlformats.org/drawingml/2006/main">
              <a:ext uri="{FF2B5EF4-FFF2-40B4-BE49-F238E27FC236}">
                <a16:creationId xmlns:a16="http://schemas.microsoft.com/office/drawing/2014/main" id="{D6B4EAC7-4D85-4122-B9BA-32495FEB94A5}"/>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1">
            <a:extLst xmlns:a="http://schemas.openxmlformats.org/drawingml/2006/main">
              <a:ext uri="{FF2B5EF4-FFF2-40B4-BE49-F238E27FC236}">
                <a16:creationId xmlns:a16="http://schemas.microsoft.com/office/drawing/2014/main" id="{F37F0016-53F5-488A-A927-25555A8045CE}"/>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11</a:t>
            </a:r>
          </a:p>
        </p:txBody>
      </p:sp>
      <p:sp>
        <p:nvSpPr>
          <p:cNvPr id="5" name="01">
            <a:extLst xmlns:a="http://schemas.openxmlformats.org/drawingml/2006/main">
              <a:ext uri="{FF2B5EF4-FFF2-40B4-BE49-F238E27FC236}">
                <a16:creationId xmlns:a16="http://schemas.microsoft.com/office/drawing/2014/main" id="{66076402-F3B3-4B88-8222-E5BA7B88DFB6}"/>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수업 준비에서&#10;새 수업 만들기를 엽니다.">
            <a:extLst xmlns:a="http://schemas.openxmlformats.org/drawingml/2006/main">
              <a:ext uri="{FF2B5EF4-FFF2-40B4-BE49-F238E27FC236}">
                <a16:creationId xmlns:a16="http://schemas.microsoft.com/office/drawing/2014/main" id="{688271DD-5519-4373-AF2C-DD4A102627AA}"/>
              </a:ext>
            </a:extLst>
          </p:cNvPr>
          <p:cNvSpPr>
            <a:spLocks xmlns:a="http://schemas.openxmlformats.org/drawingml/2006/main" noGrp="1"/>
          </p:cNvSpPr>
          <p:nvPr/>
        </p:nvSpPr>
        <p:spPr>
          <a:xfrm xmlns:a="http://schemas.openxmlformats.org/drawingml/2006/main">
            <a:off x="1238250" y="1809750"/>
            <a:ext cx="45624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수업 준비에서</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새 수업 만들기를 엽니다.</a:t>
            </a:r>
          </a:p>
        </p:txBody>
      </p:sp>
      <p:sp>
        <p:nvSpPr>
          <p:cNvPr id="7" name="02">
            <a:extLst xmlns:a="http://schemas.openxmlformats.org/drawingml/2006/main">
              <a:ext uri="{FF2B5EF4-FFF2-40B4-BE49-F238E27FC236}">
                <a16:creationId xmlns:a16="http://schemas.microsoft.com/office/drawing/2014/main" id="{C7D01D69-02DA-4410-95AB-F99EB62C86BE}"/>
              </a:ext>
            </a:extLst>
          </p:cNvPr>
          <p:cNvSpPr>
            <a:spLocks xmlns:a="http://schemas.openxmlformats.org/drawingml/2006/main" noGrp="1"/>
          </p:cNvSpPr>
          <p:nvPr/>
        </p:nvSpPr>
        <p:spPr>
          <a:xfrm xmlns:a="http://schemas.openxmlformats.org/drawingml/2006/main">
            <a:off x="609600" y="28765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학생 참여 방식을 고릅니다.">
            <a:extLst xmlns:a="http://schemas.openxmlformats.org/drawingml/2006/main">
              <a:ext uri="{FF2B5EF4-FFF2-40B4-BE49-F238E27FC236}">
                <a16:creationId xmlns:a16="http://schemas.microsoft.com/office/drawing/2014/main" id="{BFDB9DA3-1FF7-4EA3-829A-334C468B255E}"/>
              </a:ext>
            </a:extLst>
          </p:cNvPr>
          <p:cNvSpPr>
            <a:spLocks xmlns:a="http://schemas.openxmlformats.org/drawingml/2006/main" noGrp="1"/>
          </p:cNvSpPr>
          <p:nvPr/>
        </p:nvSpPr>
        <p:spPr>
          <a:xfrm xmlns:a="http://schemas.openxmlformats.org/drawingml/2006/main">
            <a:off x="1238250" y="2876550"/>
            <a:ext cx="45624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학생 참여 방식을 고릅니다.</a:t>
            </a:r>
          </a:p>
        </p:txBody>
      </p:sp>
      <p:sp>
        <p:nvSpPr>
          <p:cNvPr id="9" name="03">
            <a:extLst xmlns:a="http://schemas.openxmlformats.org/drawingml/2006/main">
              <a:ext uri="{FF2B5EF4-FFF2-40B4-BE49-F238E27FC236}">
                <a16:creationId xmlns:a16="http://schemas.microsoft.com/office/drawing/2014/main" id="{EA56D4CF-72F7-4C21-A01A-CD9CF522EFD7}"/>
              </a:ext>
            </a:extLst>
          </p:cNvPr>
          <p:cNvSpPr>
            <a:spLocks xmlns:a="http://schemas.openxmlformats.org/drawingml/2006/main" noGrp="1"/>
          </p:cNvSpPr>
          <p:nvPr/>
        </p:nvSpPr>
        <p:spPr>
          <a:xfrm xmlns:a="http://schemas.openxmlformats.org/drawingml/2006/main">
            <a:off x="609600" y="39433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수업명과 수업목표·메모를&#10;입력하고 수업을 생성합니다.">
            <a:extLst xmlns:a="http://schemas.openxmlformats.org/drawingml/2006/main">
              <a:ext uri="{FF2B5EF4-FFF2-40B4-BE49-F238E27FC236}">
                <a16:creationId xmlns:a16="http://schemas.microsoft.com/office/drawing/2014/main" id="{517B45C5-A8EE-495D-B24E-2CDEC1B1CAE3}"/>
              </a:ext>
            </a:extLst>
          </p:cNvPr>
          <p:cNvSpPr>
            <a:spLocks xmlns:a="http://schemas.openxmlformats.org/drawingml/2006/main" noGrp="1"/>
          </p:cNvSpPr>
          <p:nvPr/>
        </p:nvSpPr>
        <p:spPr>
          <a:xfrm xmlns:a="http://schemas.openxmlformats.org/drawingml/2006/main">
            <a:off x="1238250" y="3943350"/>
            <a:ext cx="45624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수업명과 수업목표·메모를</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입력하고 수업을 생성합니다.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6c8ea0fa5164fcf"/>
          <a:srcRect xmlns:a="http://schemas.openxmlformats.org/drawingml/2006/main" l="24000" t="33000" r="30000" b="24000"/>
          <a:stretch xmlns:a="http://schemas.openxmlformats.org/drawingml/2006/main">
            <a:fillRect l="0" t="0" r="0" b="0"/>
          </a:stretch>
        </p:blipFill>
        <p:spPr>
          <a:xfrm xmlns:a="http://schemas.openxmlformats.org/drawingml/2006/main">
            <a:off x="5981700" y="1962150"/>
            <a:ext cx="5591175" cy="2952750"/>
          </a:xfrm>
          <a:prstGeom xmlns:a="http://schemas.openxmlformats.org/drawingml/2006/main" prst="rect">
            <a:avLst/>
          </a:prstGeom>
        </p:spPr>
      </p:pic>
      <p:sp>
        <p:nvSpPr>
          <p:cNvPr id="12" name="학생 참여 방식 선택 영역. 로컬 구현 화면 예시.">
            <a:extLst xmlns:a="http://schemas.openxmlformats.org/drawingml/2006/main">
              <a:ext uri="{FF2B5EF4-FFF2-40B4-BE49-F238E27FC236}">
                <a16:creationId xmlns:a16="http://schemas.microsoft.com/office/drawing/2014/main" id="{A83745E5-C88D-406D-9791-D8EBE05B11CF}"/>
              </a:ext>
            </a:extLst>
          </p:cNvPr>
          <p:cNvSpPr>
            <a:spLocks xmlns:a="http://schemas.openxmlformats.org/drawingml/2006/main" noGrp="1"/>
          </p:cNvSpPr>
          <p:nvPr/>
        </p:nvSpPr>
        <p:spPr>
          <a:xfrm xmlns:a="http://schemas.openxmlformats.org/drawingml/2006/main">
            <a:off x="5981700" y="5000625"/>
            <a:ext cx="55911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학생 참여 방식 선택 영역. 로컬 구현 화면 예시.</a:t>
            </a:r>
          </a:p>
        </p:txBody>
      </p:sp>
      <p:sp>
        <p:nvSpPr>
          <p:cNvPr id="13" name="완료 확인  만든 수업방에 입장할 수 있습니다.">
            <a:extLst xmlns:a="http://schemas.openxmlformats.org/drawingml/2006/main">
              <a:ext uri="{FF2B5EF4-FFF2-40B4-BE49-F238E27FC236}">
                <a16:creationId xmlns:a16="http://schemas.microsoft.com/office/drawing/2014/main" id="{9F1B7D99-EF1B-48FB-AE3B-BE061D7FA97E}"/>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만든 수업방에 입장할 수 있습니다.</a:t>
            </a:r>
          </a:p>
        </p:txBody>
      </p:sp>
    </p:spTree>
    <p:extLst>
      <p:ext uri="{BB962C8B-B14F-4D97-AF65-F5344CB8AC3E}">
        <p14:creationId xmlns:p14="http://schemas.microsoft.com/office/powerpoint/2010/main" val="1811148987"/>
      </p:ext>
    </p:extLst>
  </p:cSld>
</p:sld>
</file>

<file path=ppt/slides/slide12.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처음 한 번 · 학생 준비">
            <a:extLst xmlns:a="http://schemas.openxmlformats.org/drawingml/2006/main">
              <a:ext uri="{FF2B5EF4-FFF2-40B4-BE49-F238E27FC236}">
                <a16:creationId xmlns:a16="http://schemas.microsoft.com/office/drawing/2014/main" id="{D92A9554-6873-44FA-AC54-FB5A4889DD62}"/>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학생 준비</a:t>
            </a:r>
          </a:p>
        </p:txBody>
      </p:sp>
      <p:sp>
        <p:nvSpPr>
          <p:cNvPr id="2" name="학생 등록 방식 비교">
            <a:extLst xmlns:a="http://schemas.openxmlformats.org/drawingml/2006/main">
              <a:ext uri="{FF2B5EF4-FFF2-40B4-BE49-F238E27FC236}">
                <a16:creationId xmlns:a16="http://schemas.microsoft.com/office/drawing/2014/main" id="{DFC6BBF6-7EBB-4171-8B74-8485B3B9777C}"/>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학생 등록 방식 비교</a:t>
            </a:r>
          </a:p>
        </p:txBody>
      </p:sp>
      <p:sp>
        <p:nvSpPr>
          <p:cNvPr id="3" name="JUMPITNOW  교사용 연수·실습">
            <a:extLst xmlns:a="http://schemas.openxmlformats.org/drawingml/2006/main">
              <a:ext uri="{FF2B5EF4-FFF2-40B4-BE49-F238E27FC236}">
                <a16:creationId xmlns:a16="http://schemas.microsoft.com/office/drawing/2014/main" id="{B83DB576-4620-46A3-A43E-C81328DD85EE}"/>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2">
            <a:extLst xmlns:a="http://schemas.openxmlformats.org/drawingml/2006/main">
              <a:ext uri="{FF2B5EF4-FFF2-40B4-BE49-F238E27FC236}">
                <a16:creationId xmlns:a16="http://schemas.microsoft.com/office/drawing/2014/main" id="{66155A69-FB57-4070-A408-8037E5A04383}"/>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12</a:t>
            </a:r>
          </a:p>
        </p:txBody>
      </p:sp>
      <p:graphicFrame>
        <p:nvGraphicFramePr>
          <p:cNvPr id="11" name=""/>
          <p:cNvGraphicFramePr/>
          <p:nvPr/>
        </p:nvGraphicFramePr>
        <p:xfrm>
          <a:off xmlns:a="http://schemas.openxmlformats.org/drawingml/2006/main" x="609600" y="1847850"/>
          <a:ext xmlns:a="http://schemas.openxmlformats.org/drawingml/2006/main" cx="10972800" cy="3333750"/>
        </p:xfrm>
        <a:graphic xmlns:a="http://schemas.openxmlformats.org/drawingml/2006/main">
          <a:graphicData uri="http://schemas.openxmlformats.org/drawingml/2006/table">
            <a:tbl>
              <a:tblPr/>
              <a:tblGrid>
                <a:gridCol w="1676400"/>
                <a:gridCol w="4648200"/>
                <a:gridCol w="4648200"/>
              </a:tblGrid>
              <a:tr h="666750">
                <a:tc>
                  <a:txBody>
                    <a:bodyPr/>
                    <a:lstStyle/>
                    <a:p>
                      <a:r>
                        <a:rPr sz="1875" b="1">
                          <a:solidFill>
                            <a:srgbClr val="FFFFFF"/>
                          </a:solidFill>
                          <a:latin typeface="Pretendard"/>
                          <a:ea typeface="Pretendard"/>
                          <a:cs typeface="Pretendard"/>
                        </a:rPr>
                        <a:t/>
                      </a:r>
                    </a:p>
                  </a:txBody>
                  <a:tcPr marL="152400" marR="152400" marT="123825" marB="123825" anchor="ctr">
                    <a:solidFill>
                      <a:srgbClr val="6F4BC3"/>
                    </a:solidFill>
                  </a:tcPr>
                </a:tc>
                <a:tc>
                  <a:txBody>
                    <a:bodyPr/>
                    <a:lstStyle/>
                    <a:p>
                      <a:r>
                        <a:rPr sz="1875" b="1">
                          <a:solidFill>
                            <a:srgbClr val="FFFFFF"/>
                          </a:solidFill>
                          <a:latin typeface="Pretendard"/>
                          <a:ea typeface="Pretendard"/>
                          <a:cs typeface="Pretendard"/>
                        </a:rPr>
                        <a:t>학교 명부</a:t>
                      </a:r>
                    </a:p>
                  </a:txBody>
                  <a:tcPr marL="152400" marR="152400" marT="123825" marB="123825" anchor="ctr">
                    <a:solidFill>
                      <a:srgbClr val="6F4BC3"/>
                    </a:solidFill>
                  </a:tcPr>
                </a:tc>
                <a:tc>
                  <a:txBody>
                    <a:bodyPr/>
                    <a:lstStyle/>
                    <a:p>
                      <a:r>
                        <a:rPr sz="1875" b="1">
                          <a:solidFill>
                            <a:srgbClr val="FFFFFF"/>
                          </a:solidFill>
                          <a:latin typeface="Pretendard"/>
                          <a:ea typeface="Pretendard"/>
                          <a:cs typeface="Pretendard"/>
                        </a:rPr>
                        <a:t>개인 계정</a:t>
                      </a:r>
                    </a:p>
                  </a:txBody>
                  <a:tcPr marL="152400" marR="152400" marT="123825" marB="123825" anchor="ctr">
                    <a:solidFill>
                      <a:srgbClr val="6F4BC3"/>
                    </a:solidFill>
                  </a:tcPr>
                </a:tc>
              </a:tr>
              <a:tr h="666750">
                <a:tc>
                  <a:txBody>
                    <a:bodyPr/>
                    <a:lstStyle/>
                    <a:p>
                      <a:r>
                        <a:rPr sz="1875">
                          <a:solidFill>
                            <a:srgbClr val="251E39"/>
                          </a:solidFill>
                          <a:latin typeface="Pretendard"/>
                          <a:ea typeface="Pretendard"/>
                          <a:cs typeface="Pretendard"/>
                        </a:rPr>
                        <a:t>선택 상황</a:t>
                      </a:r>
                    </a:p>
                  </a:txBody>
                  <a:tcPr marL="152400" marR="152400" marT="123825" marB="123825" anchor="ctr">
                    <a:solidFill>
                      <a:srgbClr val="FAF8F2"/>
                    </a:solidFill>
                  </a:tcPr>
                </a:tc>
                <a:tc>
                  <a:txBody>
                    <a:bodyPr/>
                    <a:lstStyle/>
                    <a:p>
                      <a:r>
                        <a:rPr sz="1875">
                          <a:solidFill>
                            <a:srgbClr val="251E39"/>
                          </a:solidFill>
                          <a:latin typeface="Pretendard"/>
                          <a:ea typeface="Pretendard"/>
                          <a:cs typeface="Pretendard"/>
                        </a:rPr>
                        <a:t>학생 가입 없이 교사가 명단 관리</a:t>
                      </a:r>
                    </a:p>
                  </a:txBody>
                  <a:tcPr marL="152400" marR="152400" marT="123825" marB="123825" anchor="ctr">
                    <a:solidFill>
                      <a:srgbClr val="FAF8F2"/>
                    </a:solidFill>
                  </a:tcPr>
                </a:tc>
                <a:tc>
                  <a:txBody>
                    <a:bodyPr/>
                    <a:lstStyle/>
                    <a:p>
                      <a:r>
                        <a:rPr sz="1875">
                          <a:solidFill>
                            <a:srgbClr val="251E39"/>
                          </a:solidFill>
                          <a:latin typeface="Pretendard"/>
                          <a:ea typeface="Pretendard"/>
                          <a:cs typeface="Pretendard"/>
                        </a:rPr>
                        <a:t>학생 자신의 계정으로 참여</a:t>
                      </a:r>
                    </a:p>
                  </a:txBody>
                  <a:tcPr marL="152400" marR="152400" marT="123825" marB="123825" anchor="ctr">
                    <a:solidFill>
                      <a:srgbClr val="FAF8F2"/>
                    </a:solidFill>
                  </a:tcPr>
                </a:tc>
              </a:tr>
              <a:tr h="666750">
                <a:tc>
                  <a:txBody>
                    <a:bodyPr/>
                    <a:lstStyle/>
                    <a:p>
                      <a:r>
                        <a:rPr sz="1875">
                          <a:solidFill>
                            <a:srgbClr val="251E39"/>
                          </a:solidFill>
                          <a:latin typeface="Pretendard"/>
                          <a:ea typeface="Pretendard"/>
                          <a:cs typeface="Pretendard"/>
                        </a:rPr>
                        <a:t>등록 방법</a:t>
                      </a:r>
                    </a:p>
                  </a:txBody>
                  <a:tcPr marL="152400" marR="152400" marT="123825" marB="123825" anchor="ctr">
                    <a:solidFill>
                      <a:srgbClr val="EFE9F8"/>
                    </a:solidFill>
                  </a:tcPr>
                </a:tc>
                <a:tc>
                  <a:txBody>
                    <a:bodyPr/>
                    <a:lstStyle/>
                    <a:p>
                      <a:r>
                        <a:rPr sz="1875">
                          <a:solidFill>
                            <a:srgbClr val="251E39"/>
                          </a:solidFill>
                          <a:latin typeface="Pretendard"/>
                          <a:ea typeface="Pretendard"/>
                          <a:cs typeface="Pretendard"/>
                        </a:rPr>
                        <a:t>직접 추가 또는 엑셀 등록</a:t>
                      </a:r>
                    </a:p>
                  </a:txBody>
                  <a:tcPr marL="152400" marR="152400" marT="123825" marB="123825" anchor="ctr">
                    <a:solidFill>
                      <a:srgbClr val="EFE9F8"/>
                    </a:solidFill>
                  </a:tcPr>
                </a:tc>
                <a:tc>
                  <a:txBody>
                    <a:bodyPr/>
                    <a:lstStyle/>
                    <a:p>
                      <a:r>
                        <a:rPr sz="1875">
                          <a:solidFill>
                            <a:srgbClr val="251E39"/>
                          </a:solidFill>
                          <a:latin typeface="Pretendard"/>
                          <a:ea typeface="Pretendard"/>
                          <a:cs typeface="Pretendard"/>
                        </a:rPr>
                        <a:t>학생 초대 링크 또는 QR</a:t>
                      </a:r>
                    </a:p>
                  </a:txBody>
                  <a:tcPr marL="152400" marR="152400" marT="123825" marB="123825" anchor="ctr">
                    <a:solidFill>
                      <a:srgbClr val="EFE9F8"/>
                    </a:solidFill>
                  </a:tcPr>
                </a:tc>
              </a:tr>
              <a:tr h="666750">
                <a:tc>
                  <a:txBody>
                    <a:bodyPr/>
                    <a:lstStyle/>
                    <a:p>
                      <a:r>
                        <a:rPr sz="1875">
                          <a:solidFill>
                            <a:srgbClr val="251E39"/>
                          </a:solidFill>
                          <a:latin typeface="Pretendard"/>
                          <a:ea typeface="Pretendard"/>
                          <a:cs typeface="Pretendard"/>
                        </a:rPr>
                        <a:t>학생 행동</a:t>
                      </a:r>
                    </a:p>
                  </a:txBody>
                  <a:tcPr marL="152400" marR="152400" marT="123825" marB="123825" anchor="ctr">
                    <a:solidFill>
                      <a:srgbClr val="FAF8F2"/>
                    </a:solidFill>
                  </a:tcPr>
                </a:tc>
                <a:tc>
                  <a:txBody>
                    <a:bodyPr/>
                    <a:lstStyle/>
                    <a:p>
                      <a:r>
                        <a:rPr sz="1875">
                          <a:solidFill>
                            <a:srgbClr val="251E39"/>
                          </a:solidFill>
                          <a:latin typeface="Pretendard"/>
                          <a:ea typeface="Pretendard"/>
                          <a:cs typeface="Pretendard"/>
                        </a:rPr>
                        <a:t>교사의 배부 안내에 따라 참여</a:t>
                      </a:r>
                    </a:p>
                  </a:txBody>
                  <a:tcPr marL="152400" marR="152400" marT="123825" marB="123825" anchor="ctr">
                    <a:solidFill>
                      <a:srgbClr val="FAF8F2"/>
                    </a:solidFill>
                  </a:tcPr>
                </a:tc>
                <a:tc>
                  <a:txBody>
                    <a:bodyPr/>
                    <a:lstStyle/>
                    <a:p>
                      <a:r>
                        <a:rPr sz="1875">
                          <a:solidFill>
                            <a:srgbClr val="251E39"/>
                          </a:solidFill>
                          <a:latin typeface="Pretendard"/>
                          <a:ea typeface="Pretendard"/>
                          <a:cs typeface="Pretendard"/>
                        </a:rPr>
                        <a:t>개인 계정 로그인 후 초대 참여</a:t>
                      </a:r>
                    </a:p>
                  </a:txBody>
                  <a:tcPr marL="152400" marR="152400" marT="123825" marB="123825" anchor="ctr">
                    <a:solidFill>
                      <a:srgbClr val="FAF8F2"/>
                    </a:solidFill>
                  </a:tcPr>
                </a:tc>
              </a:tr>
              <a:tr h="666750">
                <a:tc>
                  <a:txBody>
                    <a:bodyPr/>
                    <a:lstStyle/>
                    <a:p>
                      <a:r>
                        <a:rPr sz="1875">
                          <a:solidFill>
                            <a:srgbClr val="251E39"/>
                          </a:solidFill>
                          <a:latin typeface="Pretendard"/>
                          <a:ea typeface="Pretendard"/>
                          <a:cs typeface="Pretendard"/>
                        </a:rPr>
                        <a:t>교사 확인</a:t>
                      </a:r>
                    </a:p>
                  </a:txBody>
                  <a:tcPr marL="152400" marR="152400" marT="123825" marB="123825" anchor="ctr">
                    <a:solidFill>
                      <a:srgbClr val="EFE9F8"/>
                    </a:solidFill>
                  </a:tcPr>
                </a:tc>
                <a:tc>
                  <a:txBody>
                    <a:bodyPr/>
                    <a:lstStyle/>
                    <a:p>
                      <a:r>
                        <a:rPr sz="1875">
                          <a:solidFill>
                            <a:srgbClr val="251E39"/>
                          </a:solidFill>
                          <a:latin typeface="Pretendard"/>
                          <a:ea typeface="Pretendard"/>
                          <a:cs typeface="Pretendard"/>
                        </a:rPr>
                        <a:t>번호·표시 이름·누락 여부</a:t>
                      </a:r>
                    </a:p>
                  </a:txBody>
                  <a:tcPr marL="152400" marR="152400" marT="123825" marB="123825" anchor="ctr">
                    <a:solidFill>
                      <a:srgbClr val="EFE9F8"/>
                    </a:solidFill>
                  </a:tcPr>
                </a:tc>
                <a:tc>
                  <a:txBody>
                    <a:bodyPr/>
                    <a:lstStyle/>
                    <a:p>
                      <a:r>
                        <a:rPr sz="1875">
                          <a:solidFill>
                            <a:srgbClr val="251E39"/>
                          </a:solidFill>
                          <a:latin typeface="Pretendard"/>
                          <a:ea typeface="Pretendard"/>
                          <a:cs typeface="Pretendard"/>
                        </a:rPr>
                        <a:t>참여 상태·학생 번호</a:t>
                      </a:r>
                    </a:p>
                  </a:txBody>
                  <a:tcPr marL="152400" marR="152400" marT="123825" marB="123825" anchor="ctr">
                    <a:solidFill>
                      <a:srgbClr val="EFE9F8"/>
                    </a:solidFill>
                  </a:tcPr>
                </a:tc>
              </a:tr>
            </a:tbl>
          </a:graphicData>
        </a:graphic>
      </p:graphicFrame>
      <p:sp>
        <p:nvSpPr>
          <p:cNvPr id="6" name="완료 확인  수업을 만든 후에는 참여 방식을 바꿀 수 없습니다.">
            <a:extLst xmlns:a="http://schemas.openxmlformats.org/drawingml/2006/main">
              <a:ext uri="{FF2B5EF4-FFF2-40B4-BE49-F238E27FC236}">
                <a16:creationId xmlns:a16="http://schemas.microsoft.com/office/drawing/2014/main" id="{BFAEF709-CEAC-42D6-A82E-54C37553E25A}"/>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수업을 만든 후에는 참여 방식을 바꿀 수 없습니다.</a:t>
            </a:r>
          </a:p>
        </p:txBody>
      </p:sp>
    </p:spTree>
    <p:extLst>
      <p:ext uri="{BB962C8B-B14F-4D97-AF65-F5344CB8AC3E}">
        <p14:creationId xmlns:p14="http://schemas.microsoft.com/office/powerpoint/2010/main" val="2029928767"/>
      </p:ext>
    </p:extLst>
  </p:cSld>
</p:sld>
</file>

<file path=ppt/slides/slide13.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1" name="처음 한 번 · 학생 준비">
            <a:extLst xmlns:a="http://schemas.openxmlformats.org/drawingml/2006/main">
              <a:ext uri="{FF2B5EF4-FFF2-40B4-BE49-F238E27FC236}">
                <a16:creationId xmlns:a16="http://schemas.microsoft.com/office/drawing/2014/main" id="{CAA68894-4691-48B7-9D26-57350923128C}"/>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학생 준비</a:t>
            </a:r>
          </a:p>
        </p:txBody>
      </p:sp>
      <p:sp>
        <p:nvSpPr>
          <p:cNvPr id="2" name="학교 명부: 직접 추가와 엑셀 등록">
            <a:extLst xmlns:a="http://schemas.openxmlformats.org/drawingml/2006/main">
              <a:ext uri="{FF2B5EF4-FFF2-40B4-BE49-F238E27FC236}">
                <a16:creationId xmlns:a16="http://schemas.microsoft.com/office/drawing/2014/main" id="{8B0FA32E-D14F-4414-8E7F-C7D55DEB558C}"/>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학교 명부: 직접 추가와 엑셀 등록</a:t>
            </a:r>
          </a:p>
        </p:txBody>
      </p:sp>
      <p:sp>
        <p:nvSpPr>
          <p:cNvPr id="3" name="JUMPITNOW  교사용 연수·실습">
            <a:extLst xmlns:a="http://schemas.openxmlformats.org/drawingml/2006/main">
              <a:ext uri="{FF2B5EF4-FFF2-40B4-BE49-F238E27FC236}">
                <a16:creationId xmlns:a16="http://schemas.microsoft.com/office/drawing/2014/main" id="{C156A251-75FC-4F5D-A84B-CA092457E216}"/>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3">
            <a:extLst xmlns:a="http://schemas.openxmlformats.org/drawingml/2006/main">
              <a:ext uri="{FF2B5EF4-FFF2-40B4-BE49-F238E27FC236}">
                <a16:creationId xmlns:a16="http://schemas.microsoft.com/office/drawing/2014/main" id="{E84836BC-BA8A-4450-83AF-77D6282E9FC4}"/>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13</a:t>
            </a:r>
          </a:p>
        </p:txBody>
      </p:sp>
      <p:sp>
        <p:nvSpPr>
          <p:cNvPr id="5" name="직접 추가">
            <a:extLst xmlns:a="http://schemas.openxmlformats.org/drawingml/2006/main">
              <a:ext uri="{FF2B5EF4-FFF2-40B4-BE49-F238E27FC236}">
                <a16:creationId xmlns:a16="http://schemas.microsoft.com/office/drawing/2014/main" id="{66E28703-353D-4C5E-9E60-5D1AE31A6743}"/>
              </a:ext>
            </a:extLst>
          </p:cNvPr>
          <p:cNvSpPr>
            <a:spLocks xmlns:a="http://schemas.openxmlformats.org/drawingml/2006/main" noGrp="1"/>
          </p:cNvSpPr>
          <p:nvPr/>
        </p:nvSpPr>
        <p:spPr>
          <a:xfrm xmlns:a="http://schemas.openxmlformats.org/drawingml/2006/main">
            <a:off x="609600" y="1809750"/>
            <a:ext cx="4619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550" b="1">
                <a:solidFill>
                  <a:srgbClr val="6F4BC3"/>
                </a:solidFill>
                <a:latin typeface="Pretendard"/>
                <a:ea typeface="Pretendard"/>
                <a:cs typeface="Pretendard"/>
              </a:defRPr>
            </a:pPr>
            <a:r>
              <a:rPr sz="2550" b="1">
                <a:solidFill>
                  <a:srgbClr val="6F4BC3"/>
                </a:solidFill>
                <a:latin typeface="Pretendard"/>
                <a:ea typeface="Pretendard"/>
                <a:cs typeface="Pretendard"/>
              </a:rPr>
              <a:t>직접 추가</a:t>
            </a:r>
          </a:p>
        </p:txBody>
      </p:sp>
      <p:sp>
        <p:nvSpPr>
          <p:cNvPr id="6" name="학생 관리에서 번호와&#10;선택 항목인 표시 이름을 입력한 뒤&#10;학생 추가를 누릅니다.">
            <a:extLst xmlns:a="http://schemas.openxmlformats.org/drawingml/2006/main">
              <a:ext uri="{FF2B5EF4-FFF2-40B4-BE49-F238E27FC236}">
                <a16:creationId xmlns:a16="http://schemas.microsoft.com/office/drawing/2014/main" id="{1CBF385D-7C1E-494D-A27D-F863DDE021C7}"/>
              </a:ext>
            </a:extLst>
          </p:cNvPr>
          <p:cNvSpPr>
            <a:spLocks xmlns:a="http://schemas.openxmlformats.org/drawingml/2006/main" noGrp="1"/>
          </p:cNvSpPr>
          <p:nvPr/>
        </p:nvSpPr>
        <p:spPr>
          <a:xfrm xmlns:a="http://schemas.openxmlformats.org/drawingml/2006/main">
            <a:off x="609600" y="2590800"/>
            <a:ext cx="485775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학생 관리에서 번호와</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선택 항목인 표시 이름을 입력한 뒤</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학생 추가를 누릅니다.</a:t>
            </a:r>
          </a:p>
        </p:txBody>
      </p:sp>
      <p:sp>
        <p:nvSpPr>
          <p:cNvPr id="7" name="엑셀 등록">
            <a:extLst xmlns:a="http://schemas.openxmlformats.org/drawingml/2006/main">
              <a:ext uri="{FF2B5EF4-FFF2-40B4-BE49-F238E27FC236}">
                <a16:creationId xmlns:a16="http://schemas.microsoft.com/office/drawing/2014/main" id="{9333788E-AD09-4065-B2B0-E6ACC59DB1C9}"/>
              </a:ext>
            </a:extLst>
          </p:cNvPr>
          <p:cNvSpPr>
            <a:spLocks xmlns:a="http://schemas.openxmlformats.org/drawingml/2006/main" noGrp="1"/>
          </p:cNvSpPr>
          <p:nvPr/>
        </p:nvSpPr>
        <p:spPr>
          <a:xfrm xmlns:a="http://schemas.openxmlformats.org/drawingml/2006/main">
            <a:off x="6591300" y="1809750"/>
            <a:ext cx="47053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550" b="1">
                <a:solidFill>
                  <a:srgbClr val="6F4BC3"/>
                </a:solidFill>
                <a:latin typeface="Pretendard"/>
                <a:ea typeface="Pretendard"/>
                <a:cs typeface="Pretendard"/>
              </a:defRPr>
            </a:pPr>
            <a:r>
              <a:rPr sz="2550" b="1">
                <a:solidFill>
                  <a:srgbClr val="6F4BC3"/>
                </a:solidFill>
                <a:latin typeface="Pretendard"/>
                <a:ea typeface="Pretendard"/>
                <a:cs typeface="Pretendard"/>
              </a:rPr>
              <a:t>엑셀 등록</a:t>
            </a:r>
          </a:p>
        </p:txBody>
      </p:sp>
      <p:sp>
        <p:nvSpPr>
          <p:cNvPr id="8" name="양식 다운로드 후 신규 학생 입력&#10;업로드와 미리보기 확인&#10;오류 수정 후 등록">
            <a:extLst xmlns:a="http://schemas.openxmlformats.org/drawingml/2006/main">
              <a:ext uri="{FF2B5EF4-FFF2-40B4-BE49-F238E27FC236}">
                <a16:creationId xmlns:a16="http://schemas.microsoft.com/office/drawing/2014/main" id="{264CED1A-B154-489B-935C-2715478CA64A}"/>
              </a:ext>
            </a:extLst>
          </p:cNvPr>
          <p:cNvSpPr>
            <a:spLocks xmlns:a="http://schemas.openxmlformats.org/drawingml/2006/main" noGrp="1"/>
          </p:cNvSpPr>
          <p:nvPr/>
        </p:nvSpPr>
        <p:spPr>
          <a:xfrm xmlns:a="http://schemas.openxmlformats.org/drawingml/2006/main">
            <a:off x="6591300" y="2590800"/>
            <a:ext cx="4886325"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양식 다운로드 후 신규 학생 입력</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업로드와 미리보기 확인</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오류 수정 후 등록</a:t>
            </a:r>
          </a:p>
        </p:txBody>
      </p:sp>
      <p:sp>
        <p:nvSpPr>
          <p:cNvPr id="9" name="명단에서 번호 중복과 누락을 확인합니다. 기존 학생은 엑셀로 덮어쓰지 않습니다.">
            <a:extLst xmlns:a="http://schemas.openxmlformats.org/drawingml/2006/main">
              <a:ext uri="{FF2B5EF4-FFF2-40B4-BE49-F238E27FC236}">
                <a16:creationId xmlns:a16="http://schemas.microsoft.com/office/drawing/2014/main" id="{85A037CF-3CF9-4FBE-B739-3E7BE1F782AA}"/>
              </a:ext>
            </a:extLst>
          </p:cNvPr>
          <p:cNvSpPr>
            <a:spLocks xmlns:a="http://schemas.openxmlformats.org/drawingml/2006/main" noGrp="1"/>
          </p:cNvSpPr>
          <p:nvPr/>
        </p:nvSpPr>
        <p:spPr>
          <a:xfrm xmlns:a="http://schemas.openxmlformats.org/drawingml/2006/main">
            <a:off x="609600" y="4972050"/>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명단에서 번호 중복과 누락을 확인합니다. 기존 학생은 엑셀로 덮어쓰지 않습니다.</a:t>
            </a:r>
          </a:p>
        </p:txBody>
      </p:sp>
      <p:sp>
        <p:nvSpPr>
          <p:cNvPr id="10" name="완료 확인  필요한 학생이 번호와 함께 명단에 있습니다.">
            <a:extLst xmlns:a="http://schemas.openxmlformats.org/drawingml/2006/main">
              <a:ext uri="{FF2B5EF4-FFF2-40B4-BE49-F238E27FC236}">
                <a16:creationId xmlns:a16="http://schemas.microsoft.com/office/drawing/2014/main" id="{A9C874C7-9903-4EC8-909B-44BB93759AAD}"/>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필요한 학생이 번호와 함께 명단에 있습니다.</a:t>
            </a:r>
          </a:p>
        </p:txBody>
      </p:sp>
    </p:spTree>
    <p:extLst>
      <p:ext uri="{BB962C8B-B14F-4D97-AF65-F5344CB8AC3E}">
        <p14:creationId xmlns:p14="http://schemas.microsoft.com/office/powerpoint/2010/main" val="1567414172"/>
      </p:ext>
    </p:extLst>
  </p:cSld>
</p:sld>
</file>

<file path=ppt/slides/slide14.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6" name="처음 한 번 · 학생 준비">
            <a:extLst xmlns:a="http://schemas.openxmlformats.org/drawingml/2006/main">
              <a:ext uri="{FF2B5EF4-FFF2-40B4-BE49-F238E27FC236}">
                <a16:creationId xmlns:a16="http://schemas.microsoft.com/office/drawing/2014/main" id="{BD6936B0-3652-4D02-80DD-ADAE0DE85B3A}"/>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처음 한 번 · 학생 준비</a:t>
            </a:r>
          </a:p>
        </p:txBody>
      </p:sp>
      <p:sp>
        <p:nvSpPr>
          <p:cNvPr id="2" name="개인 계정: 링크·QR 초대">
            <a:extLst xmlns:a="http://schemas.openxmlformats.org/drawingml/2006/main">
              <a:ext uri="{FF2B5EF4-FFF2-40B4-BE49-F238E27FC236}">
                <a16:creationId xmlns:a16="http://schemas.microsoft.com/office/drawing/2014/main" id="{905EE0F9-CBF6-421D-97DA-944209111FEB}"/>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개인 계정: 링크·QR 초대</a:t>
            </a:r>
          </a:p>
        </p:txBody>
      </p:sp>
      <p:sp>
        <p:nvSpPr>
          <p:cNvPr id="3" name="JUMPITNOW  교사용 연수·실습">
            <a:extLst xmlns:a="http://schemas.openxmlformats.org/drawingml/2006/main">
              <a:ext uri="{FF2B5EF4-FFF2-40B4-BE49-F238E27FC236}">
                <a16:creationId xmlns:a16="http://schemas.microsoft.com/office/drawing/2014/main" id="{DD21EBB4-7784-4936-A712-BA03A0E729CA}"/>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4">
            <a:extLst xmlns:a="http://schemas.openxmlformats.org/drawingml/2006/main">
              <a:ext uri="{FF2B5EF4-FFF2-40B4-BE49-F238E27FC236}">
                <a16:creationId xmlns:a16="http://schemas.microsoft.com/office/drawing/2014/main" id="{27634E08-131A-4481-8C2F-25BEC7EE5362}"/>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14</a:t>
            </a:r>
          </a:p>
        </p:txBody>
      </p:sp>
      <p:sp>
        <p:nvSpPr>
          <p:cNvPr id="5" name="01">
            <a:extLst xmlns:a="http://schemas.openxmlformats.org/drawingml/2006/main">
              <a:ext uri="{FF2B5EF4-FFF2-40B4-BE49-F238E27FC236}">
                <a16:creationId xmlns:a16="http://schemas.microsoft.com/office/drawing/2014/main" id="{E63DC1B5-AD24-49B2-B57D-EC0A70F97D0B}"/>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교사는 학생 초대를 엽니다.">
            <a:extLst xmlns:a="http://schemas.openxmlformats.org/drawingml/2006/main">
              <a:ext uri="{FF2B5EF4-FFF2-40B4-BE49-F238E27FC236}">
                <a16:creationId xmlns:a16="http://schemas.microsoft.com/office/drawing/2014/main" id="{C015168B-3E36-41D7-B8D5-9F5FB5CF3054}"/>
              </a:ext>
            </a:extLst>
          </p:cNvPr>
          <p:cNvSpPr>
            <a:spLocks xmlns:a="http://schemas.openxmlformats.org/drawingml/2006/main" noGrp="1"/>
          </p:cNvSpPr>
          <p:nvPr/>
        </p:nvSpPr>
        <p:spPr>
          <a:xfrm xmlns:a="http://schemas.openxmlformats.org/drawingml/2006/main">
            <a:off x="1238250" y="1809750"/>
            <a:ext cx="5181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교사는 학생 초대를 엽니다.</a:t>
            </a:r>
          </a:p>
        </p:txBody>
      </p:sp>
      <p:sp>
        <p:nvSpPr>
          <p:cNvPr id="7" name="02">
            <a:extLst xmlns:a="http://schemas.openxmlformats.org/drawingml/2006/main">
              <a:ext uri="{FF2B5EF4-FFF2-40B4-BE49-F238E27FC236}">
                <a16:creationId xmlns:a16="http://schemas.microsoft.com/office/drawing/2014/main" id="{24E06211-1A83-4585-B60C-3B750F691A88}"/>
              </a:ext>
            </a:extLst>
          </p:cNvPr>
          <p:cNvSpPr>
            <a:spLocks xmlns:a="http://schemas.openxmlformats.org/drawingml/2006/main" noGrp="1"/>
          </p:cNvSpPr>
          <p:nvPr/>
        </p:nvSpPr>
        <p:spPr>
          <a:xfrm xmlns:a="http://schemas.openxmlformats.org/drawingml/2006/main">
            <a:off x="609600" y="27051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링크 또는 QR을 전달합니다.">
            <a:extLst xmlns:a="http://schemas.openxmlformats.org/drawingml/2006/main">
              <a:ext uri="{FF2B5EF4-FFF2-40B4-BE49-F238E27FC236}">
                <a16:creationId xmlns:a16="http://schemas.microsoft.com/office/drawing/2014/main" id="{703FA4E8-F454-48B2-BE8D-13B212B91058}"/>
              </a:ext>
            </a:extLst>
          </p:cNvPr>
          <p:cNvSpPr>
            <a:spLocks xmlns:a="http://schemas.openxmlformats.org/drawingml/2006/main" noGrp="1"/>
          </p:cNvSpPr>
          <p:nvPr/>
        </p:nvSpPr>
        <p:spPr>
          <a:xfrm xmlns:a="http://schemas.openxmlformats.org/drawingml/2006/main">
            <a:off x="1238250" y="2705100"/>
            <a:ext cx="5181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링크 또는 QR을 전달합니다.</a:t>
            </a:r>
          </a:p>
        </p:txBody>
      </p:sp>
      <p:sp>
        <p:nvSpPr>
          <p:cNvPr id="9" name="03">
            <a:extLst xmlns:a="http://schemas.openxmlformats.org/drawingml/2006/main">
              <a:ext uri="{FF2B5EF4-FFF2-40B4-BE49-F238E27FC236}">
                <a16:creationId xmlns:a16="http://schemas.microsoft.com/office/drawing/2014/main" id="{500760F0-C188-46BE-9ACF-C16AFEAC8FDF}"/>
              </a:ext>
            </a:extLst>
          </p:cNvPr>
          <p:cNvSpPr>
            <a:spLocks xmlns:a="http://schemas.openxmlformats.org/drawingml/2006/main" noGrp="1"/>
          </p:cNvSpPr>
          <p:nvPr/>
        </p:nvSpPr>
        <p:spPr>
          <a:xfrm xmlns:a="http://schemas.openxmlformats.org/drawingml/2006/main">
            <a:off x="609600" y="36004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학생은 자신의 계정으로 로그인하고&#10;해당 수업에 참여합니다.">
            <a:extLst xmlns:a="http://schemas.openxmlformats.org/drawingml/2006/main">
              <a:ext uri="{FF2B5EF4-FFF2-40B4-BE49-F238E27FC236}">
                <a16:creationId xmlns:a16="http://schemas.microsoft.com/office/drawing/2014/main" id="{A1C003A4-738A-4471-A4C8-4380B11CE07A}"/>
              </a:ext>
            </a:extLst>
          </p:cNvPr>
          <p:cNvSpPr>
            <a:spLocks xmlns:a="http://schemas.openxmlformats.org/drawingml/2006/main" noGrp="1"/>
          </p:cNvSpPr>
          <p:nvPr/>
        </p:nvSpPr>
        <p:spPr>
          <a:xfrm xmlns:a="http://schemas.openxmlformats.org/drawingml/2006/main">
            <a:off x="1238250" y="3600450"/>
            <a:ext cx="5181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학생은 자신의 계정으로 로그인하고</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해당 수업에 참여합니다.</a:t>
            </a:r>
          </a:p>
        </p:txBody>
      </p:sp>
      <p:sp>
        <p:nvSpPr>
          <p:cNvPr id="11" name="04">
            <a:extLst xmlns:a="http://schemas.openxmlformats.org/drawingml/2006/main">
              <a:ext uri="{FF2B5EF4-FFF2-40B4-BE49-F238E27FC236}">
                <a16:creationId xmlns:a16="http://schemas.microsoft.com/office/drawing/2014/main" id="{2FC09007-1E9D-43A6-9B1F-356A01093B63}"/>
              </a:ext>
            </a:extLst>
          </p:cNvPr>
          <p:cNvSpPr>
            <a:spLocks xmlns:a="http://schemas.openxmlformats.org/drawingml/2006/main" noGrp="1"/>
          </p:cNvSpPr>
          <p:nvPr/>
        </p:nvSpPr>
        <p:spPr>
          <a:xfrm xmlns:a="http://schemas.openxmlformats.org/drawingml/2006/main">
            <a:off x="609600" y="4495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04</a:t>
            </a:r>
          </a:p>
        </p:txBody>
      </p:sp>
      <p:sp>
        <p:nvSpPr>
          <p:cNvPr id="12" name="교사는 명단의 참여 상태와&#10;학생 번호를 확인합니다.">
            <a:extLst xmlns:a="http://schemas.openxmlformats.org/drawingml/2006/main">
              <a:ext uri="{FF2B5EF4-FFF2-40B4-BE49-F238E27FC236}">
                <a16:creationId xmlns:a16="http://schemas.microsoft.com/office/drawing/2014/main" id="{A12080ED-CC24-4203-AAFC-F1AC308D711C}"/>
              </a:ext>
            </a:extLst>
          </p:cNvPr>
          <p:cNvSpPr>
            <a:spLocks xmlns:a="http://schemas.openxmlformats.org/drawingml/2006/main" noGrp="1"/>
          </p:cNvSpPr>
          <p:nvPr/>
        </p:nvSpPr>
        <p:spPr>
          <a:xfrm xmlns:a="http://schemas.openxmlformats.org/drawingml/2006/main">
            <a:off x="1238250" y="4495800"/>
            <a:ext cx="5181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교사는 명단의 참여 상태와</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학생 번호를 확인합니다.</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4ec13e4315a44b03"/>
          <a:stretch xmlns:a="http://schemas.openxmlformats.org/drawingml/2006/main"/>
        </p:blipFill>
        <p:spPr>
          <a:xfrm xmlns:a="http://schemas.openxmlformats.org/drawingml/2006/main">
            <a:off x="7243615" y="1828800"/>
            <a:ext cx="3857920" cy="3648075"/>
          </a:xfrm>
          <a:prstGeom xmlns:a="http://schemas.openxmlformats.org/drawingml/2006/main" prst="rect">
            <a:avLst/>
          </a:prstGeom>
        </p:spPr>
      </p:pic>
      <p:sp>
        <p:nvSpPr>
          <p:cNvPr id="14" name="개인 계정 방식의 학생 초대 화면 예시">
            <a:extLst xmlns:a="http://schemas.openxmlformats.org/drawingml/2006/main">
              <a:ext uri="{FF2B5EF4-FFF2-40B4-BE49-F238E27FC236}">
                <a16:creationId xmlns:a16="http://schemas.microsoft.com/office/drawing/2014/main" id="{D14CBD67-3F88-46A9-B9B4-2FDECD4695A6}"/>
              </a:ext>
            </a:extLst>
          </p:cNvPr>
          <p:cNvSpPr>
            <a:spLocks xmlns:a="http://schemas.openxmlformats.org/drawingml/2006/main" noGrp="1"/>
          </p:cNvSpPr>
          <p:nvPr/>
        </p:nvSpPr>
        <p:spPr>
          <a:xfrm xmlns:a="http://schemas.openxmlformats.org/drawingml/2006/main">
            <a:off x="7124700" y="556260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개인 계정 방식의 학생 초대 화면 예시</a:t>
            </a:r>
          </a:p>
        </p:txBody>
      </p:sp>
      <p:sp>
        <p:nvSpPr>
          <p:cNvPr id="15" name="완료 확인  초대한 학생이 올바른 수업방 명단에 나타납니다.">
            <a:extLst xmlns:a="http://schemas.openxmlformats.org/drawingml/2006/main">
              <a:ext uri="{FF2B5EF4-FFF2-40B4-BE49-F238E27FC236}">
                <a16:creationId xmlns:a16="http://schemas.microsoft.com/office/drawing/2014/main" id="{96BAAB70-E3FB-4C99-BA74-19C5B37DCB25}"/>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초대한 학생이 올바른 수업방 명단에 나타납니다.</a:t>
            </a:r>
          </a:p>
        </p:txBody>
      </p:sp>
    </p:spTree>
    <p:extLst>
      <p:ext uri="{BB962C8B-B14F-4D97-AF65-F5344CB8AC3E}">
        <p14:creationId xmlns:p14="http://schemas.microsoft.com/office/powerpoint/2010/main" val="639450374"/>
      </p:ext>
    </p:extLst>
  </p:cSld>
</p:sld>
</file>

<file path=ppt/slides/slide15.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5" name="매 수업 · 시작 준비">
            <a:extLst xmlns:a="http://schemas.openxmlformats.org/drawingml/2006/main">
              <a:ext uri="{FF2B5EF4-FFF2-40B4-BE49-F238E27FC236}">
                <a16:creationId xmlns:a16="http://schemas.microsoft.com/office/drawing/2014/main" id="{0071C2E6-1408-4323-86E2-795A1D883CF8}"/>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시작 준비</a:t>
            </a:r>
          </a:p>
        </p:txBody>
      </p:sp>
      <p:sp>
        <p:nvSpPr>
          <p:cNvPr id="2" name="오늘 참여할 학생 선택">
            <a:extLst xmlns:a="http://schemas.openxmlformats.org/drawingml/2006/main">
              <a:ext uri="{FF2B5EF4-FFF2-40B4-BE49-F238E27FC236}">
                <a16:creationId xmlns:a16="http://schemas.microsoft.com/office/drawing/2014/main" id="{2CFFD415-8A48-47C3-AB87-A4F946C4E850}"/>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오늘 참여할 학생 선택</a:t>
            </a:r>
          </a:p>
        </p:txBody>
      </p:sp>
      <p:sp>
        <p:nvSpPr>
          <p:cNvPr id="3" name="JUMPITNOW  교사용 연수·실습">
            <a:extLst xmlns:a="http://schemas.openxmlformats.org/drawingml/2006/main">
              <a:ext uri="{FF2B5EF4-FFF2-40B4-BE49-F238E27FC236}">
                <a16:creationId xmlns:a16="http://schemas.microsoft.com/office/drawing/2014/main" id="{4FD5DE74-9AA0-45EA-8AED-85D958CDAC81}"/>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5">
            <a:extLst xmlns:a="http://schemas.openxmlformats.org/drawingml/2006/main">
              <a:ext uri="{FF2B5EF4-FFF2-40B4-BE49-F238E27FC236}">
                <a16:creationId xmlns:a16="http://schemas.microsoft.com/office/drawing/2014/main" id="{4610C665-AB38-4549-8407-53C4D777F744}"/>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15</a:t>
            </a:r>
          </a:p>
        </p:txBody>
      </p:sp>
      <p:sp>
        <p:nvSpPr>
          <p:cNvPr id="5" name="01">
            <a:extLst xmlns:a="http://schemas.openxmlformats.org/drawingml/2006/main">
              <a:ext uri="{FF2B5EF4-FFF2-40B4-BE49-F238E27FC236}">
                <a16:creationId xmlns:a16="http://schemas.microsoft.com/office/drawing/2014/main" id="{3767DFFE-BB9C-4959-AE1D-2A3765CAB0BB}"/>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수업방에서&#10;단체 수업 시작을 누릅니다.">
            <a:extLst xmlns:a="http://schemas.openxmlformats.org/drawingml/2006/main">
              <a:ext uri="{FF2B5EF4-FFF2-40B4-BE49-F238E27FC236}">
                <a16:creationId xmlns:a16="http://schemas.microsoft.com/office/drawing/2014/main" id="{E166452E-4AEC-4D91-803B-3720EFAD4CB3}"/>
              </a:ext>
            </a:extLst>
          </p:cNvPr>
          <p:cNvSpPr>
            <a:spLocks xmlns:a="http://schemas.openxmlformats.org/drawingml/2006/main" noGrp="1"/>
          </p:cNvSpPr>
          <p:nvPr/>
        </p:nvSpPr>
        <p:spPr>
          <a:xfrm xmlns:a="http://schemas.openxmlformats.org/drawingml/2006/main">
            <a:off x="1238250" y="1809750"/>
            <a:ext cx="4705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수업방에서</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단체 수업 시작을 누릅니다.</a:t>
            </a:r>
          </a:p>
        </p:txBody>
      </p:sp>
      <p:sp>
        <p:nvSpPr>
          <p:cNvPr id="7" name="02">
            <a:extLst xmlns:a="http://schemas.openxmlformats.org/drawingml/2006/main">
              <a:ext uri="{FF2B5EF4-FFF2-40B4-BE49-F238E27FC236}">
                <a16:creationId xmlns:a16="http://schemas.microsoft.com/office/drawing/2014/main" id="{8FBD3D38-7F4C-4F64-9631-93FEFD12B208}"/>
              </a:ext>
            </a:extLst>
          </p:cNvPr>
          <p:cNvSpPr>
            <a:spLocks xmlns:a="http://schemas.openxmlformats.org/drawingml/2006/main" noGrp="1"/>
          </p:cNvSpPr>
          <p:nvPr/>
        </p:nvSpPr>
        <p:spPr>
          <a:xfrm xmlns:a="http://schemas.openxmlformats.org/drawingml/2006/main">
            <a:off x="609600" y="28765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오늘은 누가 뛰나요?에서&#10;결석·미참여 학생을 제외합니다.">
            <a:extLst xmlns:a="http://schemas.openxmlformats.org/drawingml/2006/main">
              <a:ext uri="{FF2B5EF4-FFF2-40B4-BE49-F238E27FC236}">
                <a16:creationId xmlns:a16="http://schemas.microsoft.com/office/drawing/2014/main" id="{5C0E262C-E023-4DEC-80EE-F9546862CEC3}"/>
              </a:ext>
            </a:extLst>
          </p:cNvPr>
          <p:cNvSpPr>
            <a:spLocks xmlns:a="http://schemas.openxmlformats.org/drawingml/2006/main" noGrp="1"/>
          </p:cNvSpPr>
          <p:nvPr/>
        </p:nvSpPr>
        <p:spPr>
          <a:xfrm xmlns:a="http://schemas.openxmlformats.org/drawingml/2006/main">
            <a:off x="1238250" y="2876550"/>
            <a:ext cx="4705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오늘은 누가 뛰나요?에서</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결석·미참여 학생을 제외합니다.</a:t>
            </a:r>
          </a:p>
        </p:txBody>
      </p:sp>
      <p:sp>
        <p:nvSpPr>
          <p:cNvPr id="9" name="03">
            <a:extLst xmlns:a="http://schemas.openxmlformats.org/drawingml/2006/main">
              <a:ext uri="{FF2B5EF4-FFF2-40B4-BE49-F238E27FC236}">
                <a16:creationId xmlns:a16="http://schemas.microsoft.com/office/drawing/2014/main" id="{FCE7BD37-FCDD-4223-B1B4-29E35D4ACD4F}"/>
              </a:ext>
            </a:extLst>
          </p:cNvPr>
          <p:cNvSpPr>
            <a:spLocks xmlns:a="http://schemas.openxmlformats.org/drawingml/2006/main" noGrp="1"/>
          </p:cNvSpPr>
          <p:nvPr/>
        </p:nvSpPr>
        <p:spPr>
          <a:xfrm xmlns:a="http://schemas.openxmlformats.org/drawingml/2006/main">
            <a:off x="609600" y="39433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참여 인원을 확인하고&#10;N명으로 계속을 누릅니다.">
            <a:extLst xmlns:a="http://schemas.openxmlformats.org/drawingml/2006/main">
              <a:ext uri="{FF2B5EF4-FFF2-40B4-BE49-F238E27FC236}">
                <a16:creationId xmlns:a16="http://schemas.microsoft.com/office/drawing/2014/main" id="{EADA07B5-903D-4D69-ABA8-A0227596F254}"/>
              </a:ext>
            </a:extLst>
          </p:cNvPr>
          <p:cNvSpPr>
            <a:spLocks xmlns:a="http://schemas.openxmlformats.org/drawingml/2006/main" noGrp="1"/>
          </p:cNvSpPr>
          <p:nvPr/>
        </p:nvSpPr>
        <p:spPr>
          <a:xfrm xmlns:a="http://schemas.openxmlformats.org/drawingml/2006/main">
            <a:off x="1238250" y="3943350"/>
            <a:ext cx="4705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참여 인원을 확인하고</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N명으로 계속을 누릅니다.</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a1d29d70f6d41e2"/>
          <a:srcRect xmlns:a="http://schemas.openxmlformats.org/drawingml/2006/main" l="0" t="13000" r="50000" b="65000"/>
          <a:stretch xmlns:a="http://schemas.openxmlformats.org/drawingml/2006/main">
            <a:fillRect l="0" t="0" r="0" b="0"/>
          </a:stretch>
        </p:blipFill>
        <p:spPr>
          <a:xfrm xmlns:a="http://schemas.openxmlformats.org/drawingml/2006/main">
            <a:off x="6343650" y="2009775"/>
            <a:ext cx="5238750" cy="2743200"/>
          </a:xfrm>
          <a:prstGeom xmlns:a="http://schemas.openxmlformats.org/drawingml/2006/main" prst="rect">
            <a:avLst/>
          </a:prstGeom>
        </p:spPr>
      </p:pic>
      <p:sp>
        <p:nvSpPr>
          <p:cNvPr id="12" name="웹 화면 예시. 데모 학생 명단의 일부를 확대했습니다.">
            <a:extLst xmlns:a="http://schemas.openxmlformats.org/drawingml/2006/main">
              <a:ext uri="{FF2B5EF4-FFF2-40B4-BE49-F238E27FC236}">
                <a16:creationId xmlns:a16="http://schemas.microsoft.com/office/drawing/2014/main" id="{E476AD5F-930B-4205-BEE5-EA8F37CECE32}"/>
              </a:ext>
            </a:extLst>
          </p:cNvPr>
          <p:cNvSpPr>
            <a:spLocks xmlns:a="http://schemas.openxmlformats.org/drawingml/2006/main" noGrp="1"/>
          </p:cNvSpPr>
          <p:nvPr/>
        </p:nvSpPr>
        <p:spPr>
          <a:xfrm xmlns:a="http://schemas.openxmlformats.org/drawingml/2006/main">
            <a:off x="6343650" y="48387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웹 화면 예시. 데모 학생 명단의 일부를 확대했습니다.</a:t>
            </a:r>
          </a:p>
        </p:txBody>
      </p:sp>
      <p:sp>
        <p:nvSpPr>
          <p:cNvPr id="13" name="수업 직전 점검  줄 고정 · 배터리 · 그룹 표시 · USB · 인터넷">
            <a:extLst xmlns:a="http://schemas.openxmlformats.org/drawingml/2006/main">
              <a:ext uri="{FF2B5EF4-FFF2-40B4-BE49-F238E27FC236}">
                <a16:creationId xmlns:a16="http://schemas.microsoft.com/office/drawing/2014/main" id="{BAB7BE13-5091-44F7-93DE-8E945BEFF39F}"/>
              </a:ext>
            </a:extLst>
          </p:cNvPr>
          <p:cNvSpPr>
            <a:spLocks xmlns:a="http://schemas.openxmlformats.org/drawingml/2006/main" noGrp="1"/>
          </p:cNvSpPr>
          <p:nvPr/>
        </p:nvSpPr>
        <p:spPr>
          <a:xfrm xmlns:a="http://schemas.openxmlformats.org/drawingml/2006/main">
            <a:off x="609600" y="5162550"/>
            <a:ext cx="110013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수업 직전 점검  줄 고정 · 배터리 · 그룹 표시 · USB · 인터넷</a:t>
            </a:r>
          </a:p>
        </p:txBody>
      </p:sp>
      <p:sp>
        <p:nvSpPr>
          <p:cNvPr id="14" name="완료 확인  오늘 운동할 학생과 화면의 참여 인원이 일치합니다.">
            <a:extLst xmlns:a="http://schemas.openxmlformats.org/drawingml/2006/main">
              <a:ext uri="{FF2B5EF4-FFF2-40B4-BE49-F238E27FC236}">
                <a16:creationId xmlns:a16="http://schemas.microsoft.com/office/drawing/2014/main" id="{B80D0CB3-B617-4475-ADC8-418D47ACD882}"/>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오늘 운동할 학생과 화면의 참여 인원이 일치합니다.</a:t>
            </a:r>
          </a:p>
        </p:txBody>
      </p:sp>
    </p:spTree>
    <p:extLst>
      <p:ext uri="{BB962C8B-B14F-4D97-AF65-F5344CB8AC3E}">
        <p14:creationId xmlns:p14="http://schemas.microsoft.com/office/powerpoint/2010/main" val="380890331"/>
      </p:ext>
    </p:extLst>
  </p:cSld>
</p:sld>
</file>

<file path=ppt/slides/slide16.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9" name="매 수업 · 운동 설정">
            <a:extLst xmlns:a="http://schemas.openxmlformats.org/drawingml/2006/main">
              <a:ext uri="{FF2B5EF4-FFF2-40B4-BE49-F238E27FC236}">
                <a16:creationId xmlns:a16="http://schemas.microsoft.com/office/drawing/2014/main" id="{FC62C31B-7C99-44AB-AEE9-B56B39E21CB1}"/>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운동 설정</a:t>
            </a:r>
          </a:p>
        </p:txBody>
      </p:sp>
      <p:sp>
        <p:nvSpPr>
          <p:cNvPr id="2" name="운동 모드와 목표">
            <a:extLst xmlns:a="http://schemas.openxmlformats.org/drawingml/2006/main">
              <a:ext uri="{FF2B5EF4-FFF2-40B4-BE49-F238E27FC236}">
                <a16:creationId xmlns:a16="http://schemas.microsoft.com/office/drawing/2014/main" id="{D2BD53C7-5288-4105-97D8-A4F0C7F81D1D}"/>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운동 모드와 목표</a:t>
            </a:r>
          </a:p>
        </p:txBody>
      </p:sp>
      <p:sp>
        <p:nvSpPr>
          <p:cNvPr id="3" name="JUMPITNOW  교사용 연수·실습">
            <a:extLst xmlns:a="http://schemas.openxmlformats.org/drawingml/2006/main">
              <a:ext uri="{FF2B5EF4-FFF2-40B4-BE49-F238E27FC236}">
                <a16:creationId xmlns:a16="http://schemas.microsoft.com/office/drawing/2014/main" id="{F7075959-8F13-4AED-BBD0-D1387E8ACFE7}"/>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6">
            <a:extLst xmlns:a="http://schemas.openxmlformats.org/drawingml/2006/main">
              <a:ext uri="{FF2B5EF4-FFF2-40B4-BE49-F238E27FC236}">
                <a16:creationId xmlns:a16="http://schemas.microsoft.com/office/drawing/2014/main" id="{BE48CB0A-BFC8-42DA-A098-34F6835893C3}"/>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16</a:t>
            </a:r>
          </a:p>
        </p:txBody>
      </p:sp>
      <p:graphicFrame>
        <p:nvGraphicFramePr>
          <p:cNvPr id="13" name=""/>
          <p:cNvGraphicFramePr/>
          <p:nvPr/>
        </p:nvGraphicFramePr>
        <p:xfrm>
          <a:off xmlns:a="http://schemas.openxmlformats.org/drawingml/2006/main" x="609600" y="1847850"/>
          <a:ext xmlns:a="http://schemas.openxmlformats.org/drawingml/2006/main" cx="5000625" cy="3333750"/>
        </p:xfrm>
        <a:graphic xmlns:a="http://schemas.openxmlformats.org/drawingml/2006/main">
          <a:graphicData uri="http://schemas.openxmlformats.org/drawingml/2006/table">
            <a:tbl>
              <a:tblPr/>
              <a:tblGrid>
                <a:gridCol w="1304925"/>
                <a:gridCol w="3695700"/>
              </a:tblGrid>
              <a:tr h="666750">
                <a:tc>
                  <a:txBody>
                    <a:bodyPr/>
                    <a:lstStyle/>
                    <a:p>
                      <a:r>
                        <a:rPr sz="1950" b="1">
                          <a:solidFill>
                            <a:srgbClr val="FFFFFF"/>
                          </a:solidFill>
                          <a:latin typeface="Pretendard"/>
                          <a:ea typeface="Pretendard"/>
                          <a:cs typeface="Pretendard"/>
                        </a:rPr>
                        <a:t>모드</a:t>
                      </a:r>
                    </a:p>
                  </a:txBody>
                  <a:tcPr marL="152400" marR="152400" marT="123825" marB="123825" anchor="ctr">
                    <a:solidFill>
                      <a:srgbClr val="6F4BC3"/>
                    </a:solidFill>
                  </a:tcPr>
                </a:tc>
                <a:tc>
                  <a:txBody>
                    <a:bodyPr/>
                    <a:lstStyle/>
                    <a:p>
                      <a:r>
                        <a:rPr sz="1950" b="1">
                          <a:solidFill>
                            <a:srgbClr val="FFFFFF"/>
                          </a:solidFill>
                          <a:latin typeface="Pretendard"/>
                          <a:ea typeface="Pretendard"/>
                          <a:cs typeface="Pretendard"/>
                        </a:rPr>
                        <a:t>진행 기준</a:t>
                      </a:r>
                    </a:p>
                  </a:txBody>
                  <a:tcPr marL="152400" marR="152400" marT="123825" marB="123825" anchor="ctr">
                    <a:solidFill>
                      <a:srgbClr val="6F4BC3"/>
                    </a:solidFill>
                  </a:tcPr>
                </a:tc>
              </a:tr>
              <a:tr h="666750">
                <a:tc>
                  <a:txBody>
                    <a:bodyPr/>
                    <a:lstStyle/>
                    <a:p>
                      <a:r>
                        <a:rPr sz="1950">
                          <a:solidFill>
                            <a:srgbClr val="251E39"/>
                          </a:solidFill>
                          <a:latin typeface="Pretendard"/>
                          <a:ea typeface="Pretendard"/>
                          <a:cs typeface="Pretendard"/>
                        </a:rPr>
                        <a:t>시간</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정한 시간 동안 측정</a:t>
                      </a:r>
                    </a:p>
                  </a:txBody>
                  <a:tcPr marL="152400" marR="152400" marT="123825" marB="123825" anchor="ctr">
                    <a:solidFill>
                      <a:srgbClr val="FAF8F2"/>
                    </a:solidFill>
                  </a:tcPr>
                </a:tc>
              </a:tr>
              <a:tr h="666750">
                <a:tc>
                  <a:txBody>
                    <a:bodyPr/>
                    <a:lstStyle/>
                    <a:p>
                      <a:r>
                        <a:rPr sz="1950">
                          <a:solidFill>
                            <a:srgbClr val="251E39"/>
                          </a:solidFill>
                          <a:latin typeface="Pretendard"/>
                          <a:ea typeface="Pretendard"/>
                          <a:cs typeface="Pretendard"/>
                        </a:rPr>
                        <a:t>횟수</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학생별 목표 횟수 달성</a:t>
                      </a:r>
                    </a:p>
                  </a:txBody>
                  <a:tcPr marL="152400" marR="152400" marT="123825" marB="123825" anchor="ctr">
                    <a:solidFill>
                      <a:srgbClr val="EFE9F8"/>
                    </a:solidFill>
                  </a:tcPr>
                </a:tc>
              </a:tr>
              <a:tr h="666750">
                <a:tc>
                  <a:txBody>
                    <a:bodyPr/>
                    <a:lstStyle/>
                    <a:p>
                      <a:r>
                        <a:rPr sz="1950">
                          <a:solidFill>
                            <a:srgbClr val="251E39"/>
                          </a:solidFill>
                          <a:latin typeface="Pretendard"/>
                          <a:ea typeface="Pretendard"/>
                          <a:cs typeface="Pretendard"/>
                        </a:rPr>
                        <a:t>자유</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교사가 측정 종료</a:t>
                      </a:r>
                    </a:p>
                  </a:txBody>
                  <a:tcPr marL="152400" marR="152400" marT="123825" marB="123825" anchor="ctr">
                    <a:solidFill>
                      <a:srgbClr val="FAF8F2"/>
                    </a:solidFill>
                  </a:tcPr>
                </a:tc>
              </a:tr>
              <a:tr h="666750">
                <a:tc>
                  <a:txBody>
                    <a:bodyPr/>
                    <a:lstStyle/>
                    <a:p>
                      <a:r>
                        <a:rPr sz="1950">
                          <a:solidFill>
                            <a:srgbClr val="251E39"/>
                          </a:solidFill>
                          <a:latin typeface="Pretendard"/>
                          <a:ea typeface="Pretendard"/>
                          <a:cs typeface="Pretendard"/>
                        </a:rPr>
                        <a:t>팀 게임</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팀·시간 설정 확인</a:t>
                      </a:r>
                    </a:p>
                  </a:txBody>
                  <a:tcPr marL="152400" marR="152400" marT="123825" marB="123825" anchor="ctr">
                    <a:solidFill>
                      <a:srgbClr val="EFE9F8"/>
                    </a:solidFill>
                  </a:tcPr>
                </a:tc>
              </a:tr>
            </a:tbl>
          </a:graphicData>
        </a:graphic>
      </p:graphicFrame>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ba28ffd5f604eae"/>
          <a:srcRect xmlns:a="http://schemas.openxmlformats.org/drawingml/2006/main" l="0" t="13000" r="0" b="43000"/>
          <a:stretch xmlns:a="http://schemas.openxmlformats.org/drawingml/2006/main">
            <a:fillRect l="0" t="0" r="0" b="0"/>
          </a:stretch>
        </p:blipFill>
        <p:spPr>
          <a:xfrm xmlns:a="http://schemas.openxmlformats.org/drawingml/2006/main">
            <a:off x="6191250" y="1952625"/>
            <a:ext cx="5391150" cy="2876550"/>
          </a:xfrm>
          <a:prstGeom xmlns:a="http://schemas.openxmlformats.org/drawingml/2006/main" prst="rect">
            <a:avLst/>
          </a:prstGeom>
        </p:spPr>
      </p:pic>
      <p:sp>
        <p:nvSpPr>
          <p:cNvPr id="7" name="웹 운동 모드 선택 화면 예시 · 시간 60초 설정">
            <a:extLst xmlns:a="http://schemas.openxmlformats.org/drawingml/2006/main">
              <a:ext uri="{FF2B5EF4-FFF2-40B4-BE49-F238E27FC236}">
                <a16:creationId xmlns:a16="http://schemas.microsoft.com/office/drawing/2014/main" id="{119DD900-23C9-4CAD-B040-052E8E1599E9}"/>
              </a:ext>
            </a:extLst>
          </p:cNvPr>
          <p:cNvSpPr>
            <a:spLocks xmlns:a="http://schemas.openxmlformats.org/drawingml/2006/main" noGrp="1"/>
          </p:cNvSpPr>
          <p:nvPr/>
        </p:nvSpPr>
        <p:spPr>
          <a:xfrm xmlns:a="http://schemas.openxmlformats.org/drawingml/2006/main">
            <a:off x="6191250" y="4914900"/>
            <a:ext cx="53911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웹 운동 모드 선택 화면 예시 · 시간 60초 설정</a:t>
            </a:r>
          </a:p>
        </p:txBody>
      </p:sp>
      <p:sp>
        <p:nvSpPr>
          <p:cNvPr id="8" name="완료 확인  목표를 확인하고 이 방식으로 계속을 누릅니다.">
            <a:extLst xmlns:a="http://schemas.openxmlformats.org/drawingml/2006/main">
              <a:ext uri="{FF2B5EF4-FFF2-40B4-BE49-F238E27FC236}">
                <a16:creationId xmlns:a16="http://schemas.microsoft.com/office/drawing/2014/main" id="{1E6C82A2-0D3C-4007-9E28-45E78EF39B61}"/>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목표를 확인하고 이 방식으로 계속을 누릅니다.</a:t>
            </a:r>
          </a:p>
        </p:txBody>
      </p:sp>
    </p:spTree>
    <p:extLst>
      <p:ext uri="{BB962C8B-B14F-4D97-AF65-F5344CB8AC3E}">
        <p14:creationId xmlns:p14="http://schemas.microsoft.com/office/powerpoint/2010/main" val="2118900424"/>
      </p:ext>
    </p:extLst>
  </p:cSld>
</p:sld>
</file>

<file path=ppt/slides/slide17.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5" name="매 수업 · 조 편성">
            <a:extLst xmlns:a="http://schemas.openxmlformats.org/drawingml/2006/main">
              <a:ext uri="{FF2B5EF4-FFF2-40B4-BE49-F238E27FC236}">
                <a16:creationId xmlns:a16="http://schemas.microsoft.com/office/drawing/2014/main" id="{12FE085E-B67D-4AB9-B49A-791609BEF0C4}"/>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조 편성</a:t>
            </a:r>
          </a:p>
        </p:txBody>
      </p:sp>
      <p:sp>
        <p:nvSpPr>
          <p:cNvPr id="2" name="장비 확인과 자동 조 편성">
            <a:extLst xmlns:a="http://schemas.openxmlformats.org/drawingml/2006/main">
              <a:ext uri="{FF2B5EF4-FFF2-40B4-BE49-F238E27FC236}">
                <a16:creationId xmlns:a16="http://schemas.microsoft.com/office/drawing/2014/main" id="{09214A7D-B7E5-415C-B9D4-632D4B8547C9}"/>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장비 확인과 자동 조 편성</a:t>
            </a:r>
          </a:p>
        </p:txBody>
      </p:sp>
      <p:sp>
        <p:nvSpPr>
          <p:cNvPr id="3" name="JUMPITNOW  교사용 연수·실습">
            <a:extLst xmlns:a="http://schemas.openxmlformats.org/drawingml/2006/main">
              <a:ext uri="{FF2B5EF4-FFF2-40B4-BE49-F238E27FC236}">
                <a16:creationId xmlns:a16="http://schemas.microsoft.com/office/drawing/2014/main" id="{639AB264-09D7-4234-AAC8-10C84F886462}"/>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7">
            <a:extLst xmlns:a="http://schemas.openxmlformats.org/drawingml/2006/main">
              <a:ext uri="{FF2B5EF4-FFF2-40B4-BE49-F238E27FC236}">
                <a16:creationId xmlns:a16="http://schemas.microsoft.com/office/drawing/2014/main" id="{5F35240A-EC26-430C-AFE3-EBD3A74606E8}"/>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17</a:t>
            </a:r>
          </a:p>
        </p:txBody>
      </p:sp>
      <p:sp>
        <p:nvSpPr>
          <p:cNvPr id="5" name="01">
            <a:extLst xmlns:a="http://schemas.openxmlformats.org/drawingml/2006/main">
              <a:ext uri="{FF2B5EF4-FFF2-40B4-BE49-F238E27FC236}">
                <a16:creationId xmlns:a16="http://schemas.microsoft.com/office/drawing/2014/main" id="{639C40F7-D821-455F-9185-B18AD770D672}"/>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연결하고 자동 검색으로&#10;사용 가능한 장비 수를 확인합니다.">
            <a:extLst xmlns:a="http://schemas.openxmlformats.org/drawingml/2006/main">
              <a:ext uri="{FF2B5EF4-FFF2-40B4-BE49-F238E27FC236}">
                <a16:creationId xmlns:a16="http://schemas.microsoft.com/office/drawing/2014/main" id="{639F4478-351A-45CC-BCA4-CA8A601ECD35}"/>
              </a:ext>
            </a:extLst>
          </p:cNvPr>
          <p:cNvSpPr>
            <a:spLocks xmlns:a="http://schemas.openxmlformats.org/drawingml/2006/main" noGrp="1"/>
          </p:cNvSpPr>
          <p:nvPr/>
        </p:nvSpPr>
        <p:spPr>
          <a:xfrm xmlns:a="http://schemas.openxmlformats.org/drawingml/2006/main">
            <a:off x="1238250" y="1809750"/>
            <a:ext cx="6000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연결하고 자동 검색으로</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사용 가능한 장비 수를 확인합니다.</a:t>
            </a:r>
          </a:p>
        </p:txBody>
      </p:sp>
      <p:sp>
        <p:nvSpPr>
          <p:cNvPr id="7" name="02">
            <a:extLst xmlns:a="http://schemas.openxmlformats.org/drawingml/2006/main">
              <a:ext uri="{FF2B5EF4-FFF2-40B4-BE49-F238E27FC236}">
                <a16:creationId xmlns:a16="http://schemas.microsoft.com/office/drawing/2014/main" id="{9A8BCF3E-AA07-4FF3-AC6C-2AE40EF782A3}"/>
              </a:ext>
            </a:extLst>
          </p:cNvPr>
          <p:cNvSpPr>
            <a:spLocks xmlns:a="http://schemas.openxmlformats.org/drawingml/2006/main" noGrp="1"/>
          </p:cNvSpPr>
          <p:nvPr/>
        </p:nvSpPr>
        <p:spPr>
          <a:xfrm xmlns:a="http://schemas.openxmlformats.org/drawingml/2006/main">
            <a:off x="609600" y="29337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그룹 나누기로 자동 편성을 확인하고&#10;필요한 학생만 조정합니다.">
            <a:extLst xmlns:a="http://schemas.openxmlformats.org/drawingml/2006/main">
              <a:ext uri="{FF2B5EF4-FFF2-40B4-BE49-F238E27FC236}">
                <a16:creationId xmlns:a16="http://schemas.microsoft.com/office/drawing/2014/main" id="{A6207CFA-0391-4C6D-BFCC-FCDE8FC16AE7}"/>
              </a:ext>
            </a:extLst>
          </p:cNvPr>
          <p:cNvSpPr>
            <a:spLocks xmlns:a="http://schemas.openxmlformats.org/drawingml/2006/main" noGrp="1"/>
          </p:cNvSpPr>
          <p:nvPr/>
        </p:nvSpPr>
        <p:spPr>
          <a:xfrm xmlns:a="http://schemas.openxmlformats.org/drawingml/2006/main">
            <a:off x="1238250" y="2933700"/>
            <a:ext cx="6000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그룹 나누기로 자동 편성을 확인하고</a:t>
            </a:r>
          </a:p>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필요한 학생만 조정합니다.</a:t>
            </a:r>
          </a:p>
        </p:txBody>
      </p:sp>
      <p:sp>
        <p:nvSpPr>
          <p:cNvPr id="9" name="03">
            <a:extLst xmlns:a="http://schemas.openxmlformats.org/drawingml/2006/main">
              <a:ext uri="{FF2B5EF4-FFF2-40B4-BE49-F238E27FC236}">
                <a16:creationId xmlns:a16="http://schemas.microsoft.com/office/drawing/2014/main" id="{A9958470-2889-4104-8F25-8805B7154C38}"/>
              </a:ext>
            </a:extLst>
          </p:cNvPr>
          <p:cNvSpPr>
            <a:spLocks xmlns:a="http://schemas.openxmlformats.org/drawingml/2006/main" noGrp="1"/>
          </p:cNvSpPr>
          <p:nvPr/>
        </p:nvSpPr>
        <p:spPr>
          <a:xfrm xmlns:a="http://schemas.openxmlformats.org/drawingml/2006/main">
            <a:off x="609600" y="40576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그룹 확정을 누릅니다.">
            <a:extLst xmlns:a="http://schemas.openxmlformats.org/drawingml/2006/main">
              <a:ext uri="{FF2B5EF4-FFF2-40B4-BE49-F238E27FC236}">
                <a16:creationId xmlns:a16="http://schemas.microsoft.com/office/drawing/2014/main" id="{DE39F1F4-C3EC-4C82-B68C-07E4830BFA6F}"/>
              </a:ext>
            </a:extLst>
          </p:cNvPr>
          <p:cNvSpPr>
            <a:spLocks xmlns:a="http://schemas.openxmlformats.org/drawingml/2006/main" noGrp="1"/>
          </p:cNvSpPr>
          <p:nvPr/>
        </p:nvSpPr>
        <p:spPr>
          <a:xfrm xmlns:a="http://schemas.openxmlformats.org/drawingml/2006/main">
            <a:off x="1238250" y="4057650"/>
            <a:ext cx="6000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75" b="0">
                <a:solidFill>
                  <a:srgbClr val="251E39"/>
                </a:solidFill>
                <a:latin typeface="Pretendard"/>
                <a:ea typeface="Pretendard"/>
                <a:cs typeface="Pretendard"/>
              </a:defRPr>
            </a:pPr>
            <a:r>
              <a:rPr sz="2175" b="0">
                <a:solidFill>
                  <a:srgbClr val="251E39"/>
                </a:solidFill>
                <a:latin typeface="Pretendard"/>
                <a:ea typeface="Pretendard"/>
                <a:cs typeface="Pretendard"/>
              </a:rPr>
              <a:t>그룹 확정을 누릅니다.</a:t>
            </a:r>
          </a:p>
        </p:txBody>
      </p:sp>
      <p:sp>
        <p:nvSpPr>
          <p:cNvPr id="11" name="학생 30명&#10;줄넘기 10대">
            <a:extLst xmlns:a="http://schemas.openxmlformats.org/drawingml/2006/main">
              <a:ext uri="{FF2B5EF4-FFF2-40B4-BE49-F238E27FC236}">
                <a16:creationId xmlns:a16="http://schemas.microsoft.com/office/drawing/2014/main" id="{8399CECE-1466-44FF-B1DF-F1B65EA894F9}"/>
              </a:ext>
            </a:extLst>
          </p:cNvPr>
          <p:cNvSpPr>
            <a:spLocks xmlns:a="http://schemas.openxmlformats.org/drawingml/2006/main" noGrp="1"/>
          </p:cNvSpPr>
          <p:nvPr/>
        </p:nvSpPr>
        <p:spPr>
          <a:xfrm xmlns:a="http://schemas.openxmlformats.org/drawingml/2006/main">
            <a:off x="8382000" y="1971675"/>
            <a:ext cx="31432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775" b="1">
                <a:solidFill>
                  <a:srgbClr val="6F4BC3"/>
                </a:solidFill>
                <a:latin typeface="Pretendard"/>
                <a:ea typeface="Pretendard"/>
                <a:cs typeface="Pretendard"/>
              </a:defRPr>
            </a:pPr>
            <a:r>
              <a:rPr sz="2775" b="1">
                <a:solidFill>
                  <a:srgbClr val="6F4BC3"/>
                </a:solidFill>
                <a:latin typeface="Pretendard"/>
                <a:ea typeface="Pretendard"/>
                <a:cs typeface="Pretendard"/>
              </a:rPr>
              <a:t>학생 30명</a:t>
            </a:r>
          </a:p>
          <a:p xmlns:a="http://schemas.openxmlformats.org/drawingml/2006/main">
            <a:pPr algn="l">
              <a:defRPr sz="2775" b="1">
                <a:solidFill>
                  <a:srgbClr val="6F4BC3"/>
                </a:solidFill>
                <a:latin typeface="Pretendard"/>
                <a:ea typeface="Pretendard"/>
                <a:cs typeface="Pretendard"/>
              </a:defRPr>
            </a:pPr>
            <a:r>
              <a:rPr sz="2775" b="1">
                <a:solidFill>
                  <a:srgbClr val="6F4BC3"/>
                </a:solidFill>
                <a:latin typeface="Pretendard"/>
                <a:ea typeface="Pretendard"/>
                <a:cs typeface="Pretendard"/>
              </a:rPr>
              <a:t>줄넘기 10대</a:t>
            </a:r>
          </a:p>
        </p:txBody>
      </p:sp>
      <p:sp>
        <p:nvSpPr>
          <p:cNvPr id="12" name="10명씩&#10;3개 조">
            <a:extLst xmlns:a="http://schemas.openxmlformats.org/drawingml/2006/main">
              <a:ext uri="{FF2B5EF4-FFF2-40B4-BE49-F238E27FC236}">
                <a16:creationId xmlns:a16="http://schemas.microsoft.com/office/drawing/2014/main" id="{F43B0403-3E89-4F14-991E-5CB80F3B39F7}"/>
              </a:ext>
            </a:extLst>
          </p:cNvPr>
          <p:cNvSpPr>
            <a:spLocks xmlns:a="http://schemas.openxmlformats.org/drawingml/2006/main" noGrp="1"/>
          </p:cNvSpPr>
          <p:nvPr/>
        </p:nvSpPr>
        <p:spPr>
          <a:xfrm xmlns:a="http://schemas.openxmlformats.org/drawingml/2006/main">
            <a:off x="8382000" y="3648075"/>
            <a:ext cx="3143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150" b="1">
                <a:solidFill>
                  <a:srgbClr val="251E39"/>
                </a:solidFill>
                <a:latin typeface="Pretendard"/>
                <a:ea typeface="Pretendard"/>
                <a:cs typeface="Pretendard"/>
              </a:defRPr>
            </a:pPr>
            <a:r>
              <a:rPr sz="3150" b="1">
                <a:solidFill>
                  <a:srgbClr val="251E39"/>
                </a:solidFill>
                <a:latin typeface="Pretendard"/>
                <a:ea typeface="Pretendard"/>
                <a:cs typeface="Pretendard"/>
              </a:rPr>
              <a:t>10명씩</a:t>
            </a:r>
          </a:p>
          <a:p xmlns:a="http://schemas.openxmlformats.org/drawingml/2006/main">
            <a:pPr algn="l">
              <a:defRPr sz="3150" b="1">
                <a:solidFill>
                  <a:srgbClr val="251E39"/>
                </a:solidFill>
                <a:latin typeface="Pretendard"/>
                <a:ea typeface="Pretendard"/>
                <a:cs typeface="Pretendard"/>
              </a:defRPr>
            </a:pPr>
            <a:r>
              <a:rPr sz="3150" b="1">
                <a:solidFill>
                  <a:srgbClr val="251E39"/>
                </a:solidFill>
                <a:latin typeface="Pretendard"/>
                <a:ea typeface="Pretendard"/>
                <a:cs typeface="Pretendard"/>
              </a:rPr>
              <a:t>3개 조</a:t>
            </a:r>
          </a:p>
        </p:txBody>
      </p:sp>
      <p:sp>
        <p:nvSpPr>
          <p:cNvPr id="13" name="인원·수량은 수업 예시입니다.">
            <a:extLst xmlns:a="http://schemas.openxmlformats.org/drawingml/2006/main">
              <a:ext uri="{FF2B5EF4-FFF2-40B4-BE49-F238E27FC236}">
                <a16:creationId xmlns:a16="http://schemas.microsoft.com/office/drawing/2014/main" id="{3C70DB07-F106-4C57-93D3-79E115B1124D}"/>
              </a:ext>
            </a:extLst>
          </p:cNvPr>
          <p:cNvSpPr>
            <a:spLocks xmlns:a="http://schemas.openxmlformats.org/drawingml/2006/main" noGrp="1"/>
          </p:cNvSpPr>
          <p:nvPr/>
        </p:nvSpPr>
        <p:spPr>
          <a:xfrm xmlns:a="http://schemas.openxmlformats.org/drawingml/2006/main">
            <a:off x="8372475" y="5105400"/>
            <a:ext cx="3124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650" b="0">
                <a:solidFill>
                  <a:srgbClr val="67616E"/>
                </a:solidFill>
                <a:latin typeface="Pretendard"/>
                <a:ea typeface="Pretendard"/>
                <a:cs typeface="Pretendard"/>
              </a:defRPr>
            </a:pPr>
            <a:r>
              <a:rPr sz="1650" b="0">
                <a:solidFill>
                  <a:srgbClr val="67616E"/>
                </a:solidFill>
                <a:latin typeface="Pretendard"/>
                <a:ea typeface="Pretendard"/>
                <a:cs typeface="Pretendard"/>
              </a:rPr>
              <a:t>인원·수량은 수업 예시입니다.</a:t>
            </a:r>
          </a:p>
        </p:txBody>
      </p:sp>
      <p:sp>
        <p:nvSpPr>
          <p:cNvPr id="14" name="완료 확인  모든 참여 학생이 사용할 장비 수에 맞춰 나뉩니다.">
            <a:extLst xmlns:a="http://schemas.openxmlformats.org/drawingml/2006/main">
              <a:ext uri="{FF2B5EF4-FFF2-40B4-BE49-F238E27FC236}">
                <a16:creationId xmlns:a16="http://schemas.microsoft.com/office/drawing/2014/main" id="{AD6FE67F-8E7C-4DB7-8B91-3A3240366D2E}"/>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모든 참여 학생이 사용할 장비 수에 맞춰 나뉩니다.</a:t>
            </a:r>
          </a:p>
        </p:txBody>
      </p:sp>
    </p:spTree>
    <p:extLst>
      <p:ext uri="{BB962C8B-B14F-4D97-AF65-F5344CB8AC3E}">
        <p14:creationId xmlns:p14="http://schemas.microsoft.com/office/powerpoint/2010/main" val="635050832"/>
      </p:ext>
    </p:extLst>
  </p:cSld>
</p:sld>
</file>

<file path=ppt/slides/slide18.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9" name="매 수업 · 배부">
            <a:extLst xmlns:a="http://schemas.openxmlformats.org/drawingml/2006/main">
              <a:ext uri="{FF2B5EF4-FFF2-40B4-BE49-F238E27FC236}">
                <a16:creationId xmlns:a16="http://schemas.microsoft.com/office/drawing/2014/main" id="{17DA02C8-53BC-443C-9647-BD9C5B22DCA0}"/>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배부</a:t>
            </a:r>
          </a:p>
        </p:txBody>
      </p:sp>
      <p:sp>
        <p:nvSpPr>
          <p:cNvPr id="2" name="학생 번호와 줄넘기 번호">
            <a:extLst xmlns:a="http://schemas.openxmlformats.org/drawingml/2006/main">
              <a:ext uri="{FF2B5EF4-FFF2-40B4-BE49-F238E27FC236}">
                <a16:creationId xmlns:a16="http://schemas.microsoft.com/office/drawing/2014/main" id="{E7289756-E1E3-4A26-8081-D147B9850887}"/>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학생 번호와 줄넘기 번호</a:t>
            </a:r>
          </a:p>
        </p:txBody>
      </p:sp>
      <p:sp>
        <p:nvSpPr>
          <p:cNvPr id="3" name="JUMPITNOW  교사용 연수·실습">
            <a:extLst xmlns:a="http://schemas.openxmlformats.org/drawingml/2006/main">
              <a:ext uri="{FF2B5EF4-FFF2-40B4-BE49-F238E27FC236}">
                <a16:creationId xmlns:a16="http://schemas.microsoft.com/office/drawing/2014/main" id="{057BA855-9C3A-4259-90F3-B586BAA8D67C}"/>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8">
            <a:extLst xmlns:a="http://schemas.openxmlformats.org/drawingml/2006/main">
              <a:ext uri="{FF2B5EF4-FFF2-40B4-BE49-F238E27FC236}">
                <a16:creationId xmlns:a16="http://schemas.microsoft.com/office/drawing/2014/main" id="{6B159CC3-01FA-4BA6-A209-0E0634730216}"/>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18</a:t>
            </a:r>
          </a:p>
        </p:txBody>
      </p:sp>
      <p:sp>
        <p:nvSpPr>
          <p:cNvPr id="5" name="학생 번호와 줄넘기 번호는 달라도 됩니다.">
            <a:extLst xmlns:a="http://schemas.openxmlformats.org/drawingml/2006/main">
              <a:ext uri="{FF2B5EF4-FFF2-40B4-BE49-F238E27FC236}">
                <a16:creationId xmlns:a16="http://schemas.microsoft.com/office/drawing/2014/main" id="{DA6D307E-9AA3-4FB8-8317-289C3FFC8430}"/>
              </a:ext>
            </a:extLst>
          </p:cNvPr>
          <p:cNvSpPr>
            <a:spLocks xmlns:a="http://schemas.openxmlformats.org/drawingml/2006/main" noGrp="1"/>
          </p:cNvSpPr>
          <p:nvPr/>
        </p:nvSpPr>
        <p:spPr>
          <a:xfrm xmlns:a="http://schemas.openxmlformats.org/drawingml/2006/main">
            <a:off x="609600" y="1743075"/>
            <a:ext cx="10953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625" b="1">
                <a:solidFill>
                  <a:srgbClr val="6F4BC3"/>
                </a:solidFill>
                <a:latin typeface="Pretendard"/>
                <a:ea typeface="Pretendard"/>
                <a:cs typeface="Pretendard"/>
              </a:defRPr>
            </a:pPr>
            <a:r>
              <a:rPr sz="2625" b="1">
                <a:solidFill>
                  <a:srgbClr val="6F4BC3"/>
                </a:solidFill>
                <a:latin typeface="Pretendard"/>
                <a:ea typeface="Pretendard"/>
                <a:cs typeface="Pretendard"/>
              </a:rPr>
              <a:t>학생 번호와 줄넘기 번호는 달라도 됩니다.</a:t>
            </a:r>
          </a:p>
        </p:txBody>
      </p:sp>
      <p:graphicFrame>
        <p:nvGraphicFramePr>
          <p:cNvPr id="14" name=""/>
          <p:cNvGraphicFramePr/>
          <p:nvPr/>
        </p:nvGraphicFramePr>
        <p:xfrm>
          <a:off xmlns:a="http://schemas.openxmlformats.org/drawingml/2006/main" x="609600" y="2667000"/>
          <a:ext xmlns:a="http://schemas.openxmlformats.org/drawingml/2006/main" cx="10972800" cy="2124075"/>
        </p:xfrm>
        <a:graphic xmlns:a="http://schemas.openxmlformats.org/drawingml/2006/main">
          <a:graphicData uri="http://schemas.openxmlformats.org/drawingml/2006/table">
            <a:tbl>
              <a:tblPr/>
              <a:tblGrid>
                <a:gridCol w="2571750"/>
                <a:gridCol w="4191000"/>
                <a:gridCol w="4210050"/>
              </a:tblGrid>
              <a:tr h="708025">
                <a:tc>
                  <a:txBody>
                    <a:bodyPr/>
                    <a:lstStyle/>
                    <a:p>
                      <a:r>
                        <a:rPr sz="2250" b="1">
                          <a:solidFill>
                            <a:srgbClr val="FFFFFF"/>
                          </a:solidFill>
                          <a:latin typeface="Pretendard"/>
                          <a:ea typeface="Pretendard"/>
                          <a:cs typeface="Pretendard"/>
                        </a:rPr>
                        <a:t>배부표 예시</a:t>
                      </a:r>
                    </a:p>
                  </a:txBody>
                  <a:tcPr marL="152400" marR="152400" marT="123825" marB="123825" anchor="ctr">
                    <a:solidFill>
                      <a:srgbClr val="6F4BC3"/>
                    </a:solidFill>
                  </a:tcPr>
                </a:tc>
                <a:tc>
                  <a:txBody>
                    <a:bodyPr/>
                    <a:lstStyle/>
                    <a:p>
                      <a:r>
                        <a:rPr sz="2250" b="1">
                          <a:solidFill>
                            <a:srgbClr val="FFFFFF"/>
                          </a:solidFill>
                          <a:latin typeface="Pretendard"/>
                          <a:ea typeface="Pretendard"/>
                          <a:cs typeface="Pretendard"/>
                        </a:rPr>
                        <a:t>학생</a:t>
                      </a:r>
                    </a:p>
                  </a:txBody>
                  <a:tcPr marL="152400" marR="152400" marT="123825" marB="123825" anchor="ctr">
                    <a:solidFill>
                      <a:srgbClr val="6F4BC3"/>
                    </a:solidFill>
                  </a:tcPr>
                </a:tc>
                <a:tc>
                  <a:txBody>
                    <a:bodyPr/>
                    <a:lstStyle/>
                    <a:p>
                      <a:r>
                        <a:rPr sz="2250" b="1">
                          <a:solidFill>
                            <a:srgbClr val="FFFFFF"/>
                          </a:solidFill>
                          <a:latin typeface="Pretendard"/>
                          <a:ea typeface="Pretendard"/>
                          <a:cs typeface="Pretendard"/>
                        </a:rPr>
                        <a:t>전달할 줄넘기</a:t>
                      </a:r>
                    </a:p>
                  </a:txBody>
                  <a:tcPr marL="152400" marR="152400" marT="123825" marB="123825" anchor="ctr">
                    <a:solidFill>
                      <a:srgbClr val="6F4BC3"/>
                    </a:solidFill>
                  </a:tcPr>
                </a:tc>
              </a:tr>
              <a:tr h="708025">
                <a:tc>
                  <a:txBody>
                    <a:bodyPr/>
                    <a:lstStyle/>
                    <a:p>
                      <a:r>
                        <a:rPr sz="2250">
                          <a:solidFill>
                            <a:srgbClr val="251E39"/>
                          </a:solidFill>
                          <a:latin typeface="Pretendard"/>
                          <a:ea typeface="Pretendard"/>
                          <a:cs typeface="Pretendard"/>
                        </a:rPr>
                        <a:t>1조</a:t>
                      </a:r>
                    </a:p>
                  </a:txBody>
                  <a:tcPr marL="152400" marR="152400" marT="123825" marB="123825" anchor="ctr">
                    <a:solidFill>
                      <a:srgbClr val="FAF8F2"/>
                    </a:solidFill>
                  </a:tcPr>
                </a:tc>
                <a:tc>
                  <a:txBody>
                    <a:bodyPr/>
                    <a:lstStyle/>
                    <a:p>
                      <a:r>
                        <a:rPr sz="2250">
                          <a:solidFill>
                            <a:srgbClr val="251E39"/>
                          </a:solidFill>
                          <a:latin typeface="Pretendard"/>
                          <a:ea typeface="Pretendard"/>
                          <a:cs typeface="Pretendard"/>
                        </a:rPr>
                        <a:t>12번 학생</a:t>
                      </a:r>
                    </a:p>
                  </a:txBody>
                  <a:tcPr marL="152400" marR="152400" marT="123825" marB="123825" anchor="ctr">
                    <a:solidFill>
                      <a:srgbClr val="FAF8F2"/>
                    </a:solidFill>
                  </a:tcPr>
                </a:tc>
                <a:tc>
                  <a:txBody>
                    <a:bodyPr/>
                    <a:lstStyle/>
                    <a:p>
                      <a:r>
                        <a:rPr sz="2250">
                          <a:solidFill>
                            <a:srgbClr val="251E39"/>
                          </a:solidFill>
                          <a:latin typeface="Pretendard"/>
                          <a:ea typeface="Pretendard"/>
                          <a:cs typeface="Pretendard"/>
                        </a:rPr>
                        <a:t>3번 줄넘기</a:t>
                      </a:r>
                    </a:p>
                  </a:txBody>
                  <a:tcPr marL="152400" marR="152400" marT="123825" marB="123825" anchor="ctr">
                    <a:solidFill>
                      <a:srgbClr val="FAF8F2"/>
                    </a:solidFill>
                  </a:tcPr>
                </a:tc>
              </a:tr>
              <a:tr h="708025">
                <a:tc>
                  <a:txBody>
                    <a:bodyPr/>
                    <a:lstStyle/>
                    <a:p>
                      <a:r>
                        <a:rPr sz="2250">
                          <a:solidFill>
                            <a:srgbClr val="251E39"/>
                          </a:solidFill>
                          <a:latin typeface="Pretendard"/>
                          <a:ea typeface="Pretendard"/>
                          <a:cs typeface="Pretendard"/>
                        </a:rPr>
                        <a:t>2조로 교대</a:t>
                      </a:r>
                    </a:p>
                  </a:txBody>
                  <a:tcPr marL="152400" marR="152400" marT="123825" marB="123825" anchor="ctr">
                    <a:solidFill>
                      <a:srgbClr val="EFE9F8"/>
                    </a:solidFill>
                  </a:tcPr>
                </a:tc>
                <a:tc>
                  <a:txBody>
                    <a:bodyPr/>
                    <a:lstStyle/>
                    <a:p>
                      <a:r>
                        <a:rPr sz="2250">
                          <a:solidFill>
                            <a:srgbClr val="251E39"/>
                          </a:solidFill>
                          <a:latin typeface="Pretendard"/>
                          <a:ea typeface="Pretendard"/>
                          <a:cs typeface="Pretendard"/>
                        </a:rPr>
                        <a:t>22번 학생</a:t>
                      </a:r>
                    </a:p>
                  </a:txBody>
                  <a:tcPr marL="152400" marR="152400" marT="123825" marB="123825" anchor="ctr">
                    <a:solidFill>
                      <a:srgbClr val="EFE9F8"/>
                    </a:solidFill>
                  </a:tcPr>
                </a:tc>
                <a:tc>
                  <a:txBody>
                    <a:bodyPr/>
                    <a:lstStyle/>
                    <a:p>
                      <a:r>
                        <a:rPr sz="2250">
                          <a:solidFill>
                            <a:srgbClr val="251E39"/>
                          </a:solidFill>
                          <a:latin typeface="Pretendard"/>
                          <a:ea typeface="Pretendard"/>
                          <a:cs typeface="Pretendard"/>
                        </a:rPr>
                        <a:t>같은 3번 줄넘기</a:t>
                      </a:r>
                    </a:p>
                  </a:txBody>
                  <a:tcPr marL="152400" marR="152400" marT="123825" marB="123825" anchor="ctr">
                    <a:solidFill>
                      <a:srgbClr val="EFE9F8"/>
                    </a:solidFill>
                  </a:tcPr>
                </a:tc>
              </a:tr>
            </a:tbl>
          </a:graphicData>
        </a:graphic>
      </p:graphicFrame>
      <p:sp>
        <p:nvSpPr>
          <p:cNvPr id="7" name="화면의 학생·장비 대응을 보며 배부하고, 필요하면 번호표시로 실물을 확인합니다.">
            <a:extLst xmlns:a="http://schemas.openxmlformats.org/drawingml/2006/main">
              <a:ext uri="{FF2B5EF4-FFF2-40B4-BE49-F238E27FC236}">
                <a16:creationId xmlns:a16="http://schemas.microsoft.com/office/drawing/2014/main" id="{3F170583-C591-4FC0-B154-890ED207A1EE}"/>
              </a:ext>
            </a:extLst>
          </p:cNvPr>
          <p:cNvSpPr>
            <a:spLocks xmlns:a="http://schemas.openxmlformats.org/drawingml/2006/main" noGrp="1"/>
          </p:cNvSpPr>
          <p:nvPr/>
        </p:nvSpPr>
        <p:spPr>
          <a:xfrm xmlns:a="http://schemas.openxmlformats.org/drawingml/2006/main">
            <a:off x="609600" y="5048250"/>
            <a:ext cx="10953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0">
                <a:solidFill>
                  <a:srgbClr val="67616E"/>
                </a:solidFill>
                <a:latin typeface="Pretendard"/>
                <a:ea typeface="Pretendard"/>
                <a:cs typeface="Pretendard"/>
              </a:defRPr>
            </a:pPr>
            <a:r>
              <a:rPr sz="1875" b="0">
                <a:solidFill>
                  <a:srgbClr val="67616E"/>
                </a:solidFill>
                <a:latin typeface="Pretendard"/>
                <a:ea typeface="Pretendard"/>
                <a:cs typeface="Pretendard"/>
              </a:rPr>
              <a:t>화면의 학생·장비 대응을 보며 배부하고, 필요하면 번호표시로 실물을 확인합니다.</a:t>
            </a:r>
          </a:p>
        </p:txBody>
      </p:sp>
      <p:sp>
        <p:nvSpPr>
          <p:cNvPr id="8" name="완료 확인  학생이 받은 실물 줄넘기와 화면 배정이 일치합니다.">
            <a:extLst xmlns:a="http://schemas.openxmlformats.org/drawingml/2006/main">
              <a:ext uri="{FF2B5EF4-FFF2-40B4-BE49-F238E27FC236}">
                <a16:creationId xmlns:a16="http://schemas.microsoft.com/office/drawing/2014/main" id="{454DFF80-D4D7-4446-BEF0-3F4560F760D3}"/>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학생이 받은 실물 줄넘기와 화면 배정이 일치합니다.</a:t>
            </a:r>
          </a:p>
        </p:txBody>
      </p:sp>
    </p:spTree>
    <p:extLst>
      <p:ext uri="{BB962C8B-B14F-4D97-AF65-F5344CB8AC3E}">
        <p14:creationId xmlns:p14="http://schemas.microsoft.com/office/powerpoint/2010/main" val="1168943931"/>
      </p:ext>
    </p:extLst>
  </p:cSld>
</p:sld>
</file>

<file path=ppt/slides/slide19.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매 수업 · 측정">
            <a:extLst xmlns:a="http://schemas.openxmlformats.org/drawingml/2006/main">
              <a:ext uri="{FF2B5EF4-FFF2-40B4-BE49-F238E27FC236}">
                <a16:creationId xmlns:a16="http://schemas.microsoft.com/office/drawing/2014/main" id="{A44D273A-7E11-438D-A871-EEEBF1C5EBB0}"/>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측정</a:t>
            </a:r>
          </a:p>
        </p:txBody>
      </p:sp>
      <p:sp>
        <p:nvSpPr>
          <p:cNvPr id="2" name="수업 화면 열기와 측정 시작">
            <a:extLst xmlns:a="http://schemas.openxmlformats.org/drawingml/2006/main">
              <a:ext uri="{FF2B5EF4-FFF2-40B4-BE49-F238E27FC236}">
                <a16:creationId xmlns:a16="http://schemas.microsoft.com/office/drawing/2014/main" id="{938926C4-6D71-412C-9DC7-1CCE54854690}"/>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수업 화면 열기와 측정 시작</a:t>
            </a:r>
          </a:p>
        </p:txBody>
      </p:sp>
      <p:sp>
        <p:nvSpPr>
          <p:cNvPr id="3" name="JUMPITNOW  교사용 연수·실습">
            <a:extLst xmlns:a="http://schemas.openxmlformats.org/drawingml/2006/main">
              <a:ext uri="{FF2B5EF4-FFF2-40B4-BE49-F238E27FC236}">
                <a16:creationId xmlns:a16="http://schemas.microsoft.com/office/drawing/2014/main" id="{D1B81449-86D4-4323-927F-85955F1B5645}"/>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19">
            <a:extLst xmlns:a="http://schemas.openxmlformats.org/drawingml/2006/main">
              <a:ext uri="{FF2B5EF4-FFF2-40B4-BE49-F238E27FC236}">
                <a16:creationId xmlns:a16="http://schemas.microsoft.com/office/drawing/2014/main" id="{900939C2-134C-44D4-BEF7-485CDE35EB8B}"/>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19</a:t>
            </a:r>
          </a:p>
        </p:txBody>
      </p:sp>
      <p:sp>
        <p:nvSpPr>
          <p:cNvPr id="5" name="01">
            <a:extLst xmlns:a="http://schemas.openxmlformats.org/drawingml/2006/main">
              <a:ext uri="{FF2B5EF4-FFF2-40B4-BE49-F238E27FC236}">
                <a16:creationId xmlns:a16="http://schemas.microsoft.com/office/drawing/2014/main" id="{5C9A301B-620F-46DE-9338-7429DBDD9EFA}"/>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수업 화면 열기 후&#10;표시 방식을 선택합니다.">
            <a:extLst xmlns:a="http://schemas.openxmlformats.org/drawingml/2006/main">
              <a:ext uri="{FF2B5EF4-FFF2-40B4-BE49-F238E27FC236}">
                <a16:creationId xmlns:a16="http://schemas.microsoft.com/office/drawing/2014/main" id="{2734F814-8DD3-4136-B9B4-3950D7B1ECA9}"/>
              </a:ext>
            </a:extLst>
          </p:cNvPr>
          <p:cNvSpPr>
            <a:spLocks xmlns:a="http://schemas.openxmlformats.org/drawingml/2006/main" noGrp="1"/>
          </p:cNvSpPr>
          <p:nvPr/>
        </p:nvSpPr>
        <p:spPr>
          <a:xfrm xmlns:a="http://schemas.openxmlformats.org/drawingml/2006/main">
            <a:off x="1238250" y="1809750"/>
            <a:ext cx="40481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수업 화면 열기 후</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표시 방식을 선택합니다.</a:t>
            </a:r>
          </a:p>
        </p:txBody>
      </p:sp>
      <p:sp>
        <p:nvSpPr>
          <p:cNvPr id="7" name="02">
            <a:extLst xmlns:a="http://schemas.openxmlformats.org/drawingml/2006/main">
              <a:ext uri="{FF2B5EF4-FFF2-40B4-BE49-F238E27FC236}">
                <a16:creationId xmlns:a16="http://schemas.microsoft.com/office/drawing/2014/main" id="{910DF7A3-9D6C-4343-8FC5-979EBA80FB6F}"/>
              </a:ext>
            </a:extLst>
          </p:cNvPr>
          <p:cNvSpPr>
            <a:spLocks xmlns:a="http://schemas.openxmlformats.org/drawingml/2006/main" noGrp="1"/>
          </p:cNvSpPr>
          <p:nvPr/>
        </p:nvSpPr>
        <p:spPr>
          <a:xfrm xmlns:a="http://schemas.openxmlformats.org/drawingml/2006/main">
            <a:off x="609600" y="2962275"/>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학생에게 시작을 안내하고&#10;1조 측정 시작을 누릅니다.">
            <a:extLst xmlns:a="http://schemas.openxmlformats.org/drawingml/2006/main">
              <a:ext uri="{FF2B5EF4-FFF2-40B4-BE49-F238E27FC236}">
                <a16:creationId xmlns:a16="http://schemas.microsoft.com/office/drawing/2014/main" id="{17DE86F5-7611-432F-AA9D-3E95B1EAF850}"/>
              </a:ext>
            </a:extLst>
          </p:cNvPr>
          <p:cNvSpPr>
            <a:spLocks xmlns:a="http://schemas.openxmlformats.org/drawingml/2006/main" noGrp="1"/>
          </p:cNvSpPr>
          <p:nvPr/>
        </p:nvSpPr>
        <p:spPr>
          <a:xfrm xmlns:a="http://schemas.openxmlformats.org/drawingml/2006/main">
            <a:off x="1238250" y="2962275"/>
            <a:ext cx="40481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학생에게 시작을 안내하고</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1조 측정 시작을 누릅니다.</a:t>
            </a:r>
          </a:p>
        </p:txBody>
      </p:sp>
      <p:sp>
        <p:nvSpPr>
          <p:cNvPr id="9" name="03">
            <a:extLst xmlns:a="http://schemas.openxmlformats.org/drawingml/2006/main">
              <a:ext uri="{FF2B5EF4-FFF2-40B4-BE49-F238E27FC236}">
                <a16:creationId xmlns:a16="http://schemas.microsoft.com/office/drawing/2014/main" id="{E62FCDD1-5944-4BCA-A82E-41C49E7DE5C9}"/>
              </a:ext>
            </a:extLst>
          </p:cNvPr>
          <p:cNvSpPr>
            <a:spLocks xmlns:a="http://schemas.openxmlformats.org/drawingml/2006/main" noGrp="1"/>
          </p:cNvSpPr>
          <p:nvPr/>
        </p:nvSpPr>
        <p:spPr>
          <a:xfrm xmlns:a="http://schemas.openxmlformats.org/drawingml/2006/main">
            <a:off x="609600" y="4114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운동하는 학생의 숫자가&#10;움직이는지 확인합니다.">
            <a:extLst xmlns:a="http://schemas.openxmlformats.org/drawingml/2006/main">
              <a:ext uri="{FF2B5EF4-FFF2-40B4-BE49-F238E27FC236}">
                <a16:creationId xmlns:a16="http://schemas.microsoft.com/office/drawing/2014/main" id="{A478D442-19F8-4030-9AB1-6BDEABC70DC9}"/>
              </a:ext>
            </a:extLst>
          </p:cNvPr>
          <p:cNvSpPr>
            <a:spLocks xmlns:a="http://schemas.openxmlformats.org/drawingml/2006/main" noGrp="1"/>
          </p:cNvSpPr>
          <p:nvPr/>
        </p:nvSpPr>
        <p:spPr>
          <a:xfrm xmlns:a="http://schemas.openxmlformats.org/drawingml/2006/main">
            <a:off x="1238250" y="4114800"/>
            <a:ext cx="40481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운동하는 학생의 숫자가</a:t>
            </a:r>
          </a:p>
          <a:p xmlns:a="http://schemas.openxmlformats.org/drawingml/2006/main">
            <a:pPr algn="l">
              <a:defRPr sz="2100" b="0">
                <a:solidFill>
                  <a:srgbClr val="251E39"/>
                </a:solidFill>
                <a:latin typeface="Pretendard"/>
                <a:ea typeface="Pretendard"/>
                <a:cs typeface="Pretendard"/>
              </a:defRPr>
            </a:pPr>
            <a:r>
              <a:rPr sz="2100" b="0">
                <a:solidFill>
                  <a:srgbClr val="251E39"/>
                </a:solidFill>
                <a:latin typeface="Pretendard"/>
                <a:ea typeface="Pretendard"/>
                <a:cs typeface="Pretendard"/>
              </a:rPr>
              <a:t>움직이는지 확인합니다.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2d3a34c9624b4329"/>
          <a:stretch xmlns:a="http://schemas.openxmlformats.org/drawingml/2006/main"/>
        </p:blipFill>
        <p:spPr>
          <a:xfrm xmlns:a="http://schemas.openxmlformats.org/drawingml/2006/main">
            <a:off x="5619750" y="2015142"/>
            <a:ext cx="5962650" cy="3342065"/>
          </a:xfrm>
          <a:prstGeom xmlns:a="http://schemas.openxmlformats.org/drawingml/2006/main" prst="rect">
            <a:avLst/>
          </a:prstGeom>
        </p:spPr>
      </p:pic>
      <p:sp>
        <p:nvSpPr>
          <p:cNvPr id="12" name="레이스 준비 화면 예시. 데모 학생, 시작 전 00:00 상태.">
            <a:extLst xmlns:a="http://schemas.openxmlformats.org/drawingml/2006/main">
              <a:ext uri="{FF2B5EF4-FFF2-40B4-BE49-F238E27FC236}">
                <a16:creationId xmlns:a16="http://schemas.microsoft.com/office/drawing/2014/main" id="{99EF6827-4A3A-4D10-9931-53E2EC8A6BE3}"/>
              </a:ext>
            </a:extLst>
          </p:cNvPr>
          <p:cNvSpPr>
            <a:spLocks xmlns:a="http://schemas.openxmlformats.org/drawingml/2006/main" noGrp="1"/>
          </p:cNvSpPr>
          <p:nvPr/>
        </p:nvSpPr>
        <p:spPr>
          <a:xfrm xmlns:a="http://schemas.openxmlformats.org/drawingml/2006/main">
            <a:off x="5619750" y="5448300"/>
            <a:ext cx="59626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레이스 준비 화면 예시. 데모 학생, 시작 전 00:00 상태.</a:t>
            </a:r>
          </a:p>
        </p:txBody>
      </p:sp>
      <p:sp>
        <p:nvSpPr>
          <p:cNvPr id="13" name="완료 확인  운동하는 학생의 기록이 해당 학생 화면에 반영됩니다.">
            <a:extLst xmlns:a="http://schemas.openxmlformats.org/drawingml/2006/main">
              <a:ext uri="{FF2B5EF4-FFF2-40B4-BE49-F238E27FC236}">
                <a16:creationId xmlns:a16="http://schemas.microsoft.com/office/drawing/2014/main" id="{8C4A1E65-EEDD-42C3-AB1A-6D5AF0808881}"/>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운동하는 학생의 기록이 해당 학생 화면에 반영됩니다.</a:t>
            </a:r>
          </a:p>
        </p:txBody>
      </p:sp>
    </p:spTree>
    <p:extLst>
      <p:ext uri="{BB962C8B-B14F-4D97-AF65-F5344CB8AC3E}">
        <p14:creationId xmlns:p14="http://schemas.microsoft.com/office/powerpoint/2010/main" val="1648477443"/>
      </p:ext>
    </p:extLst>
  </p:cSld>
</p:sld>
</file>

<file path=ppt/slides/slide20.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6" name="매 수업 · 교대">
            <a:extLst xmlns:a="http://schemas.openxmlformats.org/drawingml/2006/main">
              <a:ext uri="{FF2B5EF4-FFF2-40B4-BE49-F238E27FC236}">
                <a16:creationId xmlns:a16="http://schemas.microsoft.com/office/drawing/2014/main" id="{BE2368CC-CADF-4564-9030-10E195B8B756}"/>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교대</a:t>
            </a:r>
          </a:p>
        </p:txBody>
      </p:sp>
      <p:sp>
        <p:nvSpPr>
          <p:cNvPr id="2" name="측정 종료와 다음 조 교대">
            <a:extLst xmlns:a="http://schemas.openxmlformats.org/drawingml/2006/main">
              <a:ext uri="{FF2B5EF4-FFF2-40B4-BE49-F238E27FC236}">
                <a16:creationId xmlns:a16="http://schemas.microsoft.com/office/drawing/2014/main" id="{FDB5618C-7B0D-4C2E-80F2-E9C776E2EB1D}"/>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측정 종료와 다음 조 교대</a:t>
            </a:r>
          </a:p>
        </p:txBody>
      </p:sp>
      <p:sp>
        <p:nvSpPr>
          <p:cNvPr id="3" name="JUMPITNOW  교사용 연수·실습">
            <a:extLst xmlns:a="http://schemas.openxmlformats.org/drawingml/2006/main">
              <a:ext uri="{FF2B5EF4-FFF2-40B4-BE49-F238E27FC236}">
                <a16:creationId xmlns:a16="http://schemas.microsoft.com/office/drawing/2014/main" id="{18AE34B5-E5D4-44CE-8554-5AD7CD002928}"/>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20">
            <a:extLst xmlns:a="http://schemas.openxmlformats.org/drawingml/2006/main">
              <a:ext uri="{FF2B5EF4-FFF2-40B4-BE49-F238E27FC236}">
                <a16:creationId xmlns:a16="http://schemas.microsoft.com/office/drawing/2014/main" id="{187AE90F-5128-4B8C-8F49-507FCD7718F0}"/>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20</a:t>
            </a:r>
          </a:p>
        </p:txBody>
      </p:sp>
      <p:sp>
        <p:nvSpPr>
          <p:cNvPr id="5" name="01">
            <a:extLst xmlns:a="http://schemas.openxmlformats.org/drawingml/2006/main">
              <a:ext uri="{FF2B5EF4-FFF2-40B4-BE49-F238E27FC236}">
                <a16:creationId xmlns:a16="http://schemas.microsoft.com/office/drawing/2014/main" id="{0DE405FA-8CAC-402C-81A5-7BAD4AEA2F0B}"/>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현재 조의 결과와&#10;저장 상태를 확인합니다.">
            <a:extLst xmlns:a="http://schemas.openxmlformats.org/drawingml/2006/main">
              <a:ext uri="{FF2B5EF4-FFF2-40B4-BE49-F238E27FC236}">
                <a16:creationId xmlns:a16="http://schemas.microsoft.com/office/drawing/2014/main" id="{0157BC12-5C6F-4A05-9411-99C851179402}"/>
              </a:ext>
            </a:extLst>
          </p:cNvPr>
          <p:cNvSpPr>
            <a:spLocks xmlns:a="http://schemas.openxmlformats.org/drawingml/2006/main" noGrp="1"/>
          </p:cNvSpPr>
          <p:nvPr/>
        </p:nvSpPr>
        <p:spPr>
          <a:xfrm xmlns:a="http://schemas.openxmlformats.org/drawingml/2006/main">
            <a:off x="1238250" y="1809750"/>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현재 조의 결과와</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저장 상태를 확인합니다.</a:t>
            </a:r>
          </a:p>
        </p:txBody>
      </p:sp>
      <p:sp>
        <p:nvSpPr>
          <p:cNvPr id="7" name="02">
            <a:extLst xmlns:a="http://schemas.openxmlformats.org/drawingml/2006/main">
              <a:ext uri="{FF2B5EF4-FFF2-40B4-BE49-F238E27FC236}">
                <a16:creationId xmlns:a16="http://schemas.microsoft.com/office/drawing/2014/main" id="{B25081F5-68F3-4369-9FFA-236578D52301}"/>
              </a:ext>
            </a:extLst>
          </p:cNvPr>
          <p:cNvSpPr>
            <a:spLocks xmlns:a="http://schemas.openxmlformats.org/drawingml/2006/main" noGrp="1"/>
          </p:cNvSpPr>
          <p:nvPr/>
        </p:nvSpPr>
        <p:spPr>
          <a:xfrm xmlns:a="http://schemas.openxmlformats.org/drawingml/2006/main">
            <a:off x="609600" y="27051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다음 조·보충 측정 준비 등&#10;화면 안내를 따릅니다.">
            <a:extLst xmlns:a="http://schemas.openxmlformats.org/drawingml/2006/main">
              <a:ext uri="{FF2B5EF4-FFF2-40B4-BE49-F238E27FC236}">
                <a16:creationId xmlns:a16="http://schemas.microsoft.com/office/drawing/2014/main" id="{D363EBEE-4146-4173-993F-1CE6B1471467}"/>
              </a:ext>
            </a:extLst>
          </p:cNvPr>
          <p:cNvSpPr>
            <a:spLocks xmlns:a="http://schemas.openxmlformats.org/drawingml/2006/main" noGrp="1"/>
          </p:cNvSpPr>
          <p:nvPr/>
        </p:nvSpPr>
        <p:spPr>
          <a:xfrm xmlns:a="http://schemas.openxmlformats.org/drawingml/2006/main">
            <a:off x="1238250" y="2705100"/>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다음 조·보충 측정 준비 등</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화면 안내를 따릅니다.</a:t>
            </a:r>
          </a:p>
        </p:txBody>
      </p:sp>
      <p:sp>
        <p:nvSpPr>
          <p:cNvPr id="9" name="03">
            <a:extLst xmlns:a="http://schemas.openxmlformats.org/drawingml/2006/main">
              <a:ext uri="{FF2B5EF4-FFF2-40B4-BE49-F238E27FC236}">
                <a16:creationId xmlns:a16="http://schemas.microsoft.com/office/drawing/2014/main" id="{36F01FDF-57DD-4536-BE7E-756FC042B668}"/>
              </a:ext>
            </a:extLst>
          </p:cNvPr>
          <p:cNvSpPr>
            <a:spLocks xmlns:a="http://schemas.openxmlformats.org/drawingml/2006/main" noGrp="1"/>
          </p:cNvSpPr>
          <p:nvPr/>
        </p:nvSpPr>
        <p:spPr>
          <a:xfrm xmlns:a="http://schemas.openxmlformats.org/drawingml/2006/main">
            <a:off x="609600" y="36004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장비를 회수하고 다음 조의&#10;배부표대로 전달합니다.">
            <a:extLst xmlns:a="http://schemas.openxmlformats.org/drawingml/2006/main">
              <a:ext uri="{FF2B5EF4-FFF2-40B4-BE49-F238E27FC236}">
                <a16:creationId xmlns:a16="http://schemas.microsoft.com/office/drawing/2014/main" id="{31AF7442-7E9D-4B80-93B7-ED413CD96879}"/>
              </a:ext>
            </a:extLst>
          </p:cNvPr>
          <p:cNvSpPr>
            <a:spLocks xmlns:a="http://schemas.openxmlformats.org/drawingml/2006/main" noGrp="1"/>
          </p:cNvSpPr>
          <p:nvPr/>
        </p:nvSpPr>
        <p:spPr>
          <a:xfrm xmlns:a="http://schemas.openxmlformats.org/drawingml/2006/main">
            <a:off x="1238250" y="3600450"/>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장비를 회수하고 다음 조의</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배부표대로 전달합니다.</a:t>
            </a:r>
          </a:p>
        </p:txBody>
      </p:sp>
      <p:sp>
        <p:nvSpPr>
          <p:cNvPr id="11" name="04">
            <a:extLst xmlns:a="http://schemas.openxmlformats.org/drawingml/2006/main">
              <a:ext uri="{FF2B5EF4-FFF2-40B4-BE49-F238E27FC236}">
                <a16:creationId xmlns:a16="http://schemas.microsoft.com/office/drawing/2014/main" id="{F35E938F-3812-488D-9BCF-BF7C47F25BD5}"/>
              </a:ext>
            </a:extLst>
          </p:cNvPr>
          <p:cNvSpPr>
            <a:spLocks xmlns:a="http://schemas.openxmlformats.org/drawingml/2006/main" noGrp="1"/>
          </p:cNvSpPr>
          <p:nvPr/>
        </p:nvSpPr>
        <p:spPr>
          <a:xfrm xmlns:a="http://schemas.openxmlformats.org/drawingml/2006/main">
            <a:off x="609600" y="4495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04</a:t>
            </a:r>
          </a:p>
        </p:txBody>
      </p:sp>
      <p:sp>
        <p:nvSpPr>
          <p:cNvPr id="12" name="배정을 확인한 뒤&#10;다음 측정을 시작합니다.">
            <a:extLst xmlns:a="http://schemas.openxmlformats.org/drawingml/2006/main">
              <a:ext uri="{FF2B5EF4-FFF2-40B4-BE49-F238E27FC236}">
                <a16:creationId xmlns:a16="http://schemas.microsoft.com/office/drawing/2014/main" id="{6195914A-4C3E-4882-971A-84B4EA021908}"/>
              </a:ext>
            </a:extLst>
          </p:cNvPr>
          <p:cNvSpPr>
            <a:spLocks xmlns:a="http://schemas.openxmlformats.org/drawingml/2006/main" noGrp="1"/>
          </p:cNvSpPr>
          <p:nvPr/>
        </p:nvSpPr>
        <p:spPr>
          <a:xfrm xmlns:a="http://schemas.openxmlformats.org/drawingml/2006/main">
            <a:off x="1238250" y="4495800"/>
            <a:ext cx="4038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배정을 확인한 뒤</a:t>
            </a:r>
          </a:p>
          <a:p xmlns:a="http://schemas.openxmlformats.org/drawingml/2006/main">
            <a:pPr algn="l">
              <a:defRPr sz="2025" b="0">
                <a:solidFill>
                  <a:srgbClr val="251E39"/>
                </a:solidFill>
                <a:latin typeface="Pretendard"/>
                <a:ea typeface="Pretendard"/>
                <a:cs typeface="Pretendard"/>
              </a:defRPr>
            </a:pPr>
            <a:r>
              <a:rPr sz="2025" b="0">
                <a:solidFill>
                  <a:srgbClr val="251E39"/>
                </a:solidFill>
                <a:latin typeface="Pretendard"/>
                <a:ea typeface="Pretendard"/>
                <a:cs typeface="Pretendard"/>
              </a:rPr>
              <a:t>다음 측정을 시작합니다.</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f6147de6c18a45fe"/>
          <a:stretch xmlns:a="http://schemas.openxmlformats.org/drawingml/2006/main"/>
        </p:blipFill>
        <p:spPr>
          <a:xfrm xmlns:a="http://schemas.openxmlformats.org/drawingml/2006/main">
            <a:off x="5619750" y="2010670"/>
            <a:ext cx="5962650" cy="3351009"/>
          </a:xfrm>
          <a:prstGeom xmlns:a="http://schemas.openxmlformats.org/drawingml/2006/main" prst="rect">
            <a:avLst/>
          </a:prstGeom>
        </p:spPr>
      </p:pic>
      <p:sp>
        <p:nvSpPr>
          <p:cNvPr id="14" name="기존 웹 결과 화면 예시. 데모 데이터와 다음 그룹 진행.">
            <a:extLst xmlns:a="http://schemas.openxmlformats.org/drawingml/2006/main">
              <a:ext uri="{FF2B5EF4-FFF2-40B4-BE49-F238E27FC236}">
                <a16:creationId xmlns:a16="http://schemas.microsoft.com/office/drawing/2014/main" id="{BB6C7691-12BB-4E30-84C8-C620CB2991F7}"/>
              </a:ext>
            </a:extLst>
          </p:cNvPr>
          <p:cNvSpPr>
            <a:spLocks xmlns:a="http://schemas.openxmlformats.org/drawingml/2006/main" noGrp="1"/>
          </p:cNvSpPr>
          <p:nvPr/>
        </p:nvSpPr>
        <p:spPr>
          <a:xfrm xmlns:a="http://schemas.openxmlformats.org/drawingml/2006/main">
            <a:off x="5619750" y="5448300"/>
            <a:ext cx="59626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75" b="0">
                <a:solidFill>
                  <a:srgbClr val="67616E"/>
                </a:solidFill>
                <a:latin typeface="Pretendard"/>
                <a:ea typeface="Pretendard"/>
                <a:cs typeface="Pretendard"/>
              </a:defRPr>
            </a:pPr>
            <a:r>
              <a:rPr sz="1275" b="0">
                <a:solidFill>
                  <a:srgbClr val="67616E"/>
                </a:solidFill>
                <a:latin typeface="Pretendard"/>
                <a:ea typeface="Pretendard"/>
                <a:cs typeface="Pretendard"/>
              </a:rPr>
              <a:t>기존 웹 결과 화면 예시. 데모 데이터와 다음 그룹 진행.</a:t>
            </a:r>
          </a:p>
        </p:txBody>
      </p:sp>
      <p:sp>
        <p:nvSpPr>
          <p:cNvPr id="15" name="완료 확인  모든 조와 보충 대상 학생을 확인했습니다.">
            <a:extLst xmlns:a="http://schemas.openxmlformats.org/drawingml/2006/main">
              <a:ext uri="{FF2B5EF4-FFF2-40B4-BE49-F238E27FC236}">
                <a16:creationId xmlns:a16="http://schemas.microsoft.com/office/drawing/2014/main" id="{B7A2680F-CEB6-40D0-88FA-8D5E9E043E28}"/>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모든 조와 보충 대상 학생을 확인했습니다.</a:t>
            </a:r>
          </a:p>
        </p:txBody>
      </p:sp>
    </p:spTree>
    <p:extLst>
      <p:ext uri="{BB962C8B-B14F-4D97-AF65-F5344CB8AC3E}">
        <p14:creationId xmlns:p14="http://schemas.microsoft.com/office/powerpoint/2010/main" val="1218679518"/>
      </p:ext>
    </p:extLst>
  </p:cSld>
</p:sld>
</file>

<file path=ppt/slides/slide21.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8" name="매 수업 · 저장">
            <a:extLst xmlns:a="http://schemas.openxmlformats.org/drawingml/2006/main">
              <a:ext uri="{FF2B5EF4-FFF2-40B4-BE49-F238E27FC236}">
                <a16:creationId xmlns:a16="http://schemas.microsoft.com/office/drawing/2014/main" id="{FF461488-3A84-46F5-B241-A074AC7D4DBD}"/>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저장</a:t>
            </a:r>
          </a:p>
        </p:txBody>
      </p:sp>
      <p:sp>
        <p:nvSpPr>
          <p:cNvPr id="2" name="측정 종료·저장 후 나가기·수업 종료">
            <a:extLst xmlns:a="http://schemas.openxmlformats.org/drawingml/2006/main">
              <a:ext uri="{FF2B5EF4-FFF2-40B4-BE49-F238E27FC236}">
                <a16:creationId xmlns:a16="http://schemas.microsoft.com/office/drawing/2014/main" id="{D8795CC7-9306-4AEC-94DC-13F1C02E271E}"/>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측정 종료·저장 후 나가기·수업 종료</a:t>
            </a:r>
          </a:p>
        </p:txBody>
      </p:sp>
      <p:sp>
        <p:nvSpPr>
          <p:cNvPr id="3" name="JUMPITNOW  교사용 연수·실습">
            <a:extLst xmlns:a="http://schemas.openxmlformats.org/drawingml/2006/main">
              <a:ext uri="{FF2B5EF4-FFF2-40B4-BE49-F238E27FC236}">
                <a16:creationId xmlns:a16="http://schemas.microsoft.com/office/drawing/2014/main" id="{F32993EE-A1CF-40CB-9E47-C0E89EEC6489}"/>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21">
            <a:extLst xmlns:a="http://schemas.openxmlformats.org/drawingml/2006/main">
              <a:ext uri="{FF2B5EF4-FFF2-40B4-BE49-F238E27FC236}">
                <a16:creationId xmlns:a16="http://schemas.microsoft.com/office/drawing/2014/main" id="{E90AE7E7-9A0A-48ED-A247-636354D61936}"/>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21</a:t>
            </a:r>
          </a:p>
        </p:txBody>
      </p:sp>
      <p:graphicFrame>
        <p:nvGraphicFramePr>
          <p:cNvPr id="12" name=""/>
          <p:cNvGraphicFramePr/>
          <p:nvPr/>
        </p:nvGraphicFramePr>
        <p:xfrm>
          <a:off xmlns:a="http://schemas.openxmlformats.org/drawingml/2006/main" x="609600" y="1847850"/>
          <a:ext xmlns:a="http://schemas.openxmlformats.org/drawingml/2006/main" cx="10972800" cy="2762250"/>
        </p:xfrm>
        <a:graphic xmlns:a="http://schemas.openxmlformats.org/drawingml/2006/main">
          <a:graphicData uri="http://schemas.openxmlformats.org/drawingml/2006/table">
            <a:tbl>
              <a:tblPr/>
              <a:tblGrid>
                <a:gridCol w="2857500"/>
                <a:gridCol w="4210050"/>
                <a:gridCol w="3905250"/>
              </a:tblGrid>
              <a:tr h="690563">
                <a:tc>
                  <a:txBody>
                    <a:bodyPr/>
                    <a:lstStyle/>
                    <a:p>
                      <a:r>
                        <a:rPr sz="2025" b="1">
                          <a:solidFill>
                            <a:srgbClr val="FFFFFF"/>
                          </a:solidFill>
                          <a:latin typeface="Pretendard"/>
                          <a:ea typeface="Pretendard"/>
                          <a:cs typeface="Pretendard"/>
                        </a:rPr>
                        <a:t>행동</a:t>
                      </a:r>
                    </a:p>
                  </a:txBody>
                  <a:tcPr marL="152400" marR="152400" marT="123825" marB="123825" anchor="ctr">
                    <a:solidFill>
                      <a:srgbClr val="6F4BC3"/>
                    </a:solidFill>
                  </a:tcPr>
                </a:tc>
                <a:tc>
                  <a:txBody>
                    <a:bodyPr/>
                    <a:lstStyle/>
                    <a:p>
                      <a:r>
                        <a:rPr sz="2025" b="1">
                          <a:solidFill>
                            <a:srgbClr val="FFFFFF"/>
                          </a:solidFill>
                          <a:latin typeface="Pretendard"/>
                          <a:ea typeface="Pretendard"/>
                          <a:cs typeface="Pretendard"/>
                        </a:rPr>
                        <a:t>의미</a:t>
                      </a:r>
                    </a:p>
                  </a:txBody>
                  <a:tcPr marL="152400" marR="152400" marT="123825" marB="123825" anchor="ctr">
                    <a:solidFill>
                      <a:srgbClr val="6F4BC3"/>
                    </a:solidFill>
                  </a:tcPr>
                </a:tc>
                <a:tc>
                  <a:txBody>
                    <a:bodyPr/>
                    <a:lstStyle/>
                    <a:p>
                      <a:r>
                        <a:rPr sz="2025" b="1">
                          <a:solidFill>
                            <a:srgbClr val="FFFFFF"/>
                          </a:solidFill>
                          <a:latin typeface="Pretendard"/>
                          <a:ea typeface="Pretendard"/>
                          <a:cs typeface="Pretendard"/>
                        </a:rPr>
                        <a:t>이후 진행</a:t>
                      </a:r>
                    </a:p>
                  </a:txBody>
                  <a:tcPr marL="152400" marR="152400" marT="123825" marB="123825" anchor="ctr">
                    <a:solidFill>
                      <a:srgbClr val="6F4BC3"/>
                    </a:solidFill>
                  </a:tcPr>
                </a:tc>
              </a:tr>
              <a:tr h="690563">
                <a:tc>
                  <a:txBody>
                    <a:bodyPr/>
                    <a:lstStyle/>
                    <a:p>
                      <a:r>
                        <a:rPr sz="2025">
                          <a:solidFill>
                            <a:srgbClr val="251E39"/>
                          </a:solidFill>
                          <a:latin typeface="Pretendard"/>
                          <a:ea typeface="Pretendard"/>
                          <a:cs typeface="Pretendard"/>
                        </a:rPr>
                        <a:t>측정 종료</a:t>
                      </a:r>
                    </a:p>
                  </a:txBody>
                  <a:tcPr marL="152400" marR="152400" marT="123825" marB="123825" anchor="ctr">
                    <a:solidFill>
                      <a:srgbClr val="FAF8F2"/>
                    </a:solidFill>
                  </a:tcPr>
                </a:tc>
                <a:tc>
                  <a:txBody>
                    <a:bodyPr/>
                    <a:lstStyle/>
                    <a:p>
                      <a:r>
                        <a:rPr sz="2025">
                          <a:solidFill>
                            <a:srgbClr val="251E39"/>
                          </a:solidFill>
                          <a:latin typeface="Pretendard"/>
                          <a:ea typeface="Pretendard"/>
                          <a:cs typeface="Pretendard"/>
                        </a:rPr>
                        <a:t>지금 뛰는 조의 측정을 마침</a:t>
                      </a:r>
                    </a:p>
                  </a:txBody>
                  <a:tcPr marL="152400" marR="152400" marT="123825" marB="123825" anchor="ctr">
                    <a:solidFill>
                      <a:srgbClr val="FAF8F2"/>
                    </a:solidFill>
                  </a:tcPr>
                </a:tc>
                <a:tc>
                  <a:txBody>
                    <a:bodyPr/>
                    <a:lstStyle/>
                    <a:p>
                      <a:r>
                        <a:rPr sz="2025">
                          <a:solidFill>
                            <a:srgbClr val="251E39"/>
                          </a:solidFill>
                          <a:latin typeface="Pretendard"/>
                          <a:ea typeface="Pretendard"/>
                          <a:cs typeface="Pretendard"/>
                        </a:rPr>
                        <a:t>다음 조 또는 결과 확인</a:t>
                      </a:r>
                    </a:p>
                  </a:txBody>
                  <a:tcPr marL="152400" marR="152400" marT="123825" marB="123825" anchor="ctr">
                    <a:solidFill>
                      <a:srgbClr val="FAF8F2"/>
                    </a:solidFill>
                  </a:tcPr>
                </a:tc>
              </a:tr>
              <a:tr h="690563">
                <a:tc>
                  <a:txBody>
                    <a:bodyPr/>
                    <a:lstStyle/>
                    <a:p>
                      <a:r>
                        <a:rPr sz="2025">
                          <a:solidFill>
                            <a:srgbClr val="251E39"/>
                          </a:solidFill>
                          <a:latin typeface="Pretendard"/>
                          <a:ea typeface="Pretendard"/>
                          <a:cs typeface="Pretendard"/>
                        </a:rPr>
                        <a:t>저장 후 나가기</a:t>
                      </a:r>
                    </a:p>
                  </a:txBody>
                  <a:tcPr marL="152400" marR="152400" marT="123825" marB="123825" anchor="ctr">
                    <a:solidFill>
                      <a:srgbClr val="EFE9F8"/>
                    </a:solidFill>
                  </a:tcPr>
                </a:tc>
                <a:tc>
                  <a:txBody>
                    <a:bodyPr/>
                    <a:lstStyle/>
                    <a:p>
                      <a:r>
                        <a:rPr sz="2025">
                          <a:solidFill>
                            <a:srgbClr val="251E39"/>
                          </a:solidFill>
                          <a:latin typeface="Pretendard"/>
                          <a:ea typeface="Pretendard"/>
                          <a:cs typeface="Pretendard"/>
                        </a:rPr>
                        <a:t>기록을 유지하고 잠시 나감</a:t>
                      </a:r>
                    </a:p>
                  </a:txBody>
                  <a:tcPr marL="152400" marR="152400" marT="123825" marB="123825" anchor="ctr">
                    <a:solidFill>
                      <a:srgbClr val="EFE9F8"/>
                    </a:solidFill>
                  </a:tcPr>
                </a:tc>
                <a:tc>
                  <a:txBody>
                    <a:bodyPr/>
                    <a:lstStyle/>
                    <a:p>
                      <a:r>
                        <a:rPr sz="2025">
                          <a:solidFill>
                            <a:srgbClr val="251E39"/>
                          </a:solidFill>
                          <a:latin typeface="Pretendard"/>
                          <a:ea typeface="Pretendard"/>
                          <a:cs typeface="Pretendard"/>
                        </a:rPr>
                        <a:t>수업 이어하기 가능</a:t>
                      </a:r>
                    </a:p>
                  </a:txBody>
                  <a:tcPr marL="152400" marR="152400" marT="123825" marB="123825" anchor="ctr">
                    <a:solidFill>
                      <a:srgbClr val="EFE9F8"/>
                    </a:solidFill>
                  </a:tcPr>
                </a:tc>
              </a:tr>
              <a:tr h="690563">
                <a:tc>
                  <a:txBody>
                    <a:bodyPr/>
                    <a:lstStyle/>
                    <a:p>
                      <a:r>
                        <a:rPr sz="2025">
                          <a:solidFill>
                            <a:srgbClr val="251E39"/>
                          </a:solidFill>
                          <a:latin typeface="Pretendard"/>
                          <a:ea typeface="Pretendard"/>
                          <a:cs typeface="Pretendard"/>
                        </a:rPr>
                        <a:t>수업 종료</a:t>
                      </a:r>
                    </a:p>
                  </a:txBody>
                  <a:tcPr marL="152400" marR="152400" marT="123825" marB="123825" anchor="ctr">
                    <a:solidFill>
                      <a:srgbClr val="FAF8F2"/>
                    </a:solidFill>
                  </a:tcPr>
                </a:tc>
                <a:tc>
                  <a:txBody>
                    <a:bodyPr/>
                    <a:lstStyle/>
                    <a:p>
                      <a:r>
                        <a:rPr sz="2025">
                          <a:solidFill>
                            <a:srgbClr val="251E39"/>
                          </a:solidFill>
                          <a:latin typeface="Pretendard"/>
                          <a:ea typeface="Pretendard"/>
                          <a:cs typeface="Pretendard"/>
                        </a:rPr>
                        <a:t>오늘 수업을 최종 마감</a:t>
                      </a:r>
                    </a:p>
                  </a:txBody>
                  <a:tcPr marL="152400" marR="152400" marT="123825" marB="123825" anchor="ctr">
                    <a:solidFill>
                      <a:srgbClr val="FAF8F2"/>
                    </a:solidFill>
                  </a:tcPr>
                </a:tc>
                <a:tc>
                  <a:txBody>
                    <a:bodyPr/>
                    <a:lstStyle/>
                    <a:p>
                      <a:r>
                        <a:rPr sz="2025">
                          <a:solidFill>
                            <a:srgbClr val="251E39"/>
                          </a:solidFill>
                          <a:latin typeface="Pretendard"/>
                          <a:ea typeface="Pretendard"/>
                          <a:cs typeface="Pretendard"/>
                        </a:rPr>
                        <a:t>종료 후 이어하기 불가</a:t>
                      </a:r>
                    </a:p>
                  </a:txBody>
                  <a:tcPr marL="152400" marR="152400" marT="123825" marB="123825" anchor="ctr">
                    <a:solidFill>
                      <a:srgbClr val="FAF8F2"/>
                    </a:solidFill>
                  </a:tcPr>
                </a:tc>
              </a:tr>
            </a:tbl>
          </a:graphicData>
        </a:graphic>
      </p:graphicFrame>
      <p:sp>
        <p:nvSpPr>
          <p:cNvPr id="6" name="완전 종료 전  보충 학생, 저장 인원, 남은 조를 다시 확인합니다.">
            <a:extLst xmlns:a="http://schemas.openxmlformats.org/drawingml/2006/main">
              <a:ext uri="{FF2B5EF4-FFF2-40B4-BE49-F238E27FC236}">
                <a16:creationId xmlns:a16="http://schemas.microsoft.com/office/drawing/2014/main" id="{9137F3C6-5709-4D3F-9460-E713A4C4FCDD}"/>
              </a:ext>
            </a:extLst>
          </p:cNvPr>
          <p:cNvSpPr>
            <a:spLocks xmlns:a="http://schemas.openxmlformats.org/drawingml/2006/main" noGrp="1"/>
          </p:cNvSpPr>
          <p:nvPr/>
        </p:nvSpPr>
        <p:spPr>
          <a:xfrm xmlns:a="http://schemas.openxmlformats.org/drawingml/2006/main">
            <a:off x="609600" y="4933950"/>
            <a:ext cx="10953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0">
                <a:solidFill>
                  <a:srgbClr val="67616E"/>
                </a:solidFill>
                <a:latin typeface="Pretendard"/>
                <a:ea typeface="Pretendard"/>
                <a:cs typeface="Pretendard"/>
              </a:defRPr>
            </a:pPr>
            <a:r>
              <a:rPr sz="2025" b="0">
                <a:solidFill>
                  <a:srgbClr val="67616E"/>
                </a:solidFill>
                <a:latin typeface="Pretendard"/>
                <a:ea typeface="Pretendard"/>
                <a:cs typeface="Pretendard"/>
              </a:rPr>
              <a:t>완전 종료 전  보충 학생, 저장 인원, 남은 조를 다시 확인합니다.</a:t>
            </a:r>
          </a:p>
        </p:txBody>
      </p:sp>
      <p:sp>
        <p:nvSpPr>
          <p:cNvPr id="7" name="완료 확인  계속할 수업인지 완전히 마칠 수업인지 구분합니다.">
            <a:extLst xmlns:a="http://schemas.openxmlformats.org/drawingml/2006/main">
              <a:ext uri="{FF2B5EF4-FFF2-40B4-BE49-F238E27FC236}">
                <a16:creationId xmlns:a16="http://schemas.microsoft.com/office/drawing/2014/main" id="{D2351DDA-EA6C-4EA4-A81D-E05A9DD0E438}"/>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계속할 수업인지 완전히 마칠 수업인지 구분합니다.</a:t>
            </a:r>
          </a:p>
        </p:txBody>
      </p:sp>
    </p:spTree>
    <p:extLst>
      <p:ext uri="{BB962C8B-B14F-4D97-AF65-F5344CB8AC3E}">
        <p14:creationId xmlns:p14="http://schemas.microsoft.com/office/powerpoint/2010/main" val="1104467157"/>
      </p:ext>
    </p:extLst>
  </p:cSld>
</p:sld>
</file>

<file path=ppt/slides/slide22.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2" name="매 수업 · 마무리">
            <a:extLst xmlns:a="http://schemas.openxmlformats.org/drawingml/2006/main">
              <a:ext uri="{FF2B5EF4-FFF2-40B4-BE49-F238E27FC236}">
                <a16:creationId xmlns:a16="http://schemas.microsoft.com/office/drawing/2014/main" id="{E978934C-A040-4681-94EC-EBCBCCEFFC9B}"/>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마무리</a:t>
            </a:r>
          </a:p>
        </p:txBody>
      </p:sp>
      <p:sp>
        <p:nvSpPr>
          <p:cNvPr id="2" name="저장 완료와 수업 기록 재확인">
            <a:extLst xmlns:a="http://schemas.openxmlformats.org/drawingml/2006/main">
              <a:ext uri="{FF2B5EF4-FFF2-40B4-BE49-F238E27FC236}">
                <a16:creationId xmlns:a16="http://schemas.microsoft.com/office/drawing/2014/main" id="{8D39861F-62D8-42E3-B2A1-2F8F6FF40C1F}"/>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저장 완료와 수업 기록 재확인</a:t>
            </a:r>
          </a:p>
        </p:txBody>
      </p:sp>
      <p:sp>
        <p:nvSpPr>
          <p:cNvPr id="3" name="JUMPITNOW  교사용 연수·실습">
            <a:extLst xmlns:a="http://schemas.openxmlformats.org/drawingml/2006/main">
              <a:ext uri="{FF2B5EF4-FFF2-40B4-BE49-F238E27FC236}">
                <a16:creationId xmlns:a16="http://schemas.microsoft.com/office/drawing/2014/main" id="{EF612524-6ECD-4410-8375-AF96441C68BB}"/>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22">
            <a:extLst xmlns:a="http://schemas.openxmlformats.org/drawingml/2006/main">
              <a:ext uri="{FF2B5EF4-FFF2-40B4-BE49-F238E27FC236}">
                <a16:creationId xmlns:a16="http://schemas.microsoft.com/office/drawing/2014/main" id="{C80BFF26-0907-4292-B15C-0D2C2B6D4ED0}"/>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22</a:t>
            </a:r>
          </a:p>
        </p:txBody>
      </p:sp>
      <p:sp>
        <p:nvSpPr>
          <p:cNvPr id="5" name="01">
            <a:extLst xmlns:a="http://schemas.openxmlformats.org/drawingml/2006/main">
              <a:ext uri="{FF2B5EF4-FFF2-40B4-BE49-F238E27FC236}">
                <a16:creationId xmlns:a16="http://schemas.microsoft.com/office/drawing/2014/main" id="{BBFEBC02-5767-4E33-8455-E792D901C69B}"/>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라운드 결과 보기에서&#10;저장 인원과 참여 예정 인원을 비교합니다.">
            <a:extLst xmlns:a="http://schemas.openxmlformats.org/drawingml/2006/main">
              <a:ext uri="{FF2B5EF4-FFF2-40B4-BE49-F238E27FC236}">
                <a16:creationId xmlns:a16="http://schemas.microsoft.com/office/drawing/2014/main" id="{6347EA7B-A22D-4570-8EE3-BDAC7B966521}"/>
              </a:ext>
            </a:extLst>
          </p:cNvPr>
          <p:cNvSpPr>
            <a:spLocks xmlns:a="http://schemas.openxmlformats.org/drawingml/2006/main" noGrp="1"/>
          </p:cNvSpPr>
          <p:nvPr/>
        </p:nvSpPr>
        <p:spPr>
          <a:xfrm xmlns:a="http://schemas.openxmlformats.org/drawingml/2006/main">
            <a:off x="1238250" y="1809750"/>
            <a:ext cx="1013460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라운드 결과 보기에서</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저장 인원과 참여 예정 인원을 비교합니다.</a:t>
            </a:r>
          </a:p>
        </p:txBody>
      </p:sp>
      <p:sp>
        <p:nvSpPr>
          <p:cNvPr id="7" name="02">
            <a:extLst xmlns:a="http://schemas.openxmlformats.org/drawingml/2006/main">
              <a:ext uri="{FF2B5EF4-FFF2-40B4-BE49-F238E27FC236}">
                <a16:creationId xmlns:a16="http://schemas.microsoft.com/office/drawing/2014/main" id="{596AB83F-5CF4-49FB-BB07-CCBD37617F6D}"/>
              </a:ext>
            </a:extLst>
          </p:cNvPr>
          <p:cNvSpPr>
            <a:spLocks xmlns:a="http://schemas.openxmlformats.org/drawingml/2006/main" noGrp="1"/>
          </p:cNvSpPr>
          <p:nvPr/>
        </p:nvSpPr>
        <p:spPr>
          <a:xfrm xmlns:a="http://schemas.openxmlformats.org/drawingml/2006/main">
            <a:off x="609600" y="2924175"/>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마칠 때 수업 종료·결과 저장을 누르고&#10;저장 완료 안내를 확인합니다.">
            <a:extLst xmlns:a="http://schemas.openxmlformats.org/drawingml/2006/main">
              <a:ext uri="{FF2B5EF4-FFF2-40B4-BE49-F238E27FC236}">
                <a16:creationId xmlns:a16="http://schemas.microsoft.com/office/drawing/2014/main" id="{B12623C6-699D-4167-81A4-9221EA94BDCB}"/>
              </a:ext>
            </a:extLst>
          </p:cNvPr>
          <p:cNvSpPr>
            <a:spLocks xmlns:a="http://schemas.openxmlformats.org/drawingml/2006/main" noGrp="1"/>
          </p:cNvSpPr>
          <p:nvPr/>
        </p:nvSpPr>
        <p:spPr>
          <a:xfrm xmlns:a="http://schemas.openxmlformats.org/drawingml/2006/main">
            <a:off x="1238250" y="2924175"/>
            <a:ext cx="1013460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마칠 때 수업 종료·결과 저장을 누르고</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저장 완료 안내를 확인합니다.</a:t>
            </a:r>
          </a:p>
        </p:txBody>
      </p:sp>
      <p:sp>
        <p:nvSpPr>
          <p:cNvPr id="9" name="03">
            <a:extLst xmlns:a="http://schemas.openxmlformats.org/drawingml/2006/main">
              <a:ext uri="{FF2B5EF4-FFF2-40B4-BE49-F238E27FC236}">
                <a16:creationId xmlns:a16="http://schemas.microsoft.com/office/drawing/2014/main" id="{CA311351-8555-4A7A-BA0E-E30A70F5DDAA}"/>
              </a:ext>
            </a:extLst>
          </p:cNvPr>
          <p:cNvSpPr>
            <a:spLocks xmlns:a="http://schemas.openxmlformats.org/drawingml/2006/main" noGrp="1"/>
          </p:cNvSpPr>
          <p:nvPr/>
        </p:nvSpPr>
        <p:spPr>
          <a:xfrm xmlns:a="http://schemas.openxmlformats.org/drawingml/2006/main">
            <a:off x="609600" y="40386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수업 관리의 최근 수업에서 수업 기록을 열어&#10;날짜·참여자·결과를 다시 확인합니다.">
            <a:extLst xmlns:a="http://schemas.openxmlformats.org/drawingml/2006/main">
              <a:ext uri="{FF2B5EF4-FFF2-40B4-BE49-F238E27FC236}">
                <a16:creationId xmlns:a16="http://schemas.microsoft.com/office/drawing/2014/main" id="{D0D1438A-DC03-458A-AB36-6DA41B091343}"/>
              </a:ext>
            </a:extLst>
          </p:cNvPr>
          <p:cNvSpPr>
            <a:spLocks xmlns:a="http://schemas.openxmlformats.org/drawingml/2006/main" noGrp="1"/>
          </p:cNvSpPr>
          <p:nvPr/>
        </p:nvSpPr>
        <p:spPr>
          <a:xfrm xmlns:a="http://schemas.openxmlformats.org/drawingml/2006/main">
            <a:off x="1238250" y="4038600"/>
            <a:ext cx="1013460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수업 관리의 최근 수업에서 수업 기록을 열어</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날짜·참여자·결과를 다시 확인합니다.</a:t>
            </a:r>
          </a:p>
        </p:txBody>
      </p:sp>
      <p:sp>
        <p:nvSpPr>
          <p:cNvPr id="11" name="완료 확인  화면을 다시 열어도 오늘의 수업 기록을 찾을 수 있습니다.">
            <a:extLst xmlns:a="http://schemas.openxmlformats.org/drawingml/2006/main">
              <a:ext uri="{FF2B5EF4-FFF2-40B4-BE49-F238E27FC236}">
                <a16:creationId xmlns:a16="http://schemas.microsoft.com/office/drawing/2014/main" id="{7A11B904-0F5D-426F-A381-025328433267}"/>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화면을 다시 열어도 오늘의 수업 기록을 찾을 수 있습니다.</a:t>
            </a:r>
          </a:p>
        </p:txBody>
      </p:sp>
    </p:spTree>
    <p:extLst>
      <p:ext uri="{BB962C8B-B14F-4D97-AF65-F5344CB8AC3E}">
        <p14:creationId xmlns:p14="http://schemas.microsoft.com/office/powerpoint/2010/main" val="1116293527"/>
      </p:ext>
    </p:extLst>
  </p:cSld>
</p:sld>
</file>

<file path=ppt/slides/slide23.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7" name="필요할 때 · 복구">
            <a:extLst xmlns:a="http://schemas.openxmlformats.org/drawingml/2006/main">
              <a:ext uri="{FF2B5EF4-FFF2-40B4-BE49-F238E27FC236}">
                <a16:creationId xmlns:a16="http://schemas.microsoft.com/office/drawing/2014/main" id="{DABDEC9F-5620-4A1C-8A76-D424839A5F9B}"/>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필요할 때 · 복구</a:t>
            </a:r>
          </a:p>
        </p:txBody>
      </p:sp>
      <p:sp>
        <p:nvSpPr>
          <p:cNvPr id="2" name="수업 중 문제 해결">
            <a:extLst xmlns:a="http://schemas.openxmlformats.org/drawingml/2006/main">
              <a:ext uri="{FF2B5EF4-FFF2-40B4-BE49-F238E27FC236}">
                <a16:creationId xmlns:a16="http://schemas.microsoft.com/office/drawing/2014/main" id="{EC54F2C8-2901-4865-A167-1EEC13FD3E75}"/>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수업 중 문제 해결</a:t>
            </a:r>
          </a:p>
        </p:txBody>
      </p:sp>
      <p:sp>
        <p:nvSpPr>
          <p:cNvPr id="3" name="JUMPITNOW  교사용 연수·실습">
            <a:extLst xmlns:a="http://schemas.openxmlformats.org/drawingml/2006/main">
              <a:ext uri="{FF2B5EF4-FFF2-40B4-BE49-F238E27FC236}">
                <a16:creationId xmlns:a16="http://schemas.microsoft.com/office/drawing/2014/main" id="{BA977D7F-9FF2-4ECC-AE2A-1DD9493EAD02}"/>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23">
            <a:extLst xmlns:a="http://schemas.openxmlformats.org/drawingml/2006/main">
              <a:ext uri="{FF2B5EF4-FFF2-40B4-BE49-F238E27FC236}">
                <a16:creationId xmlns:a16="http://schemas.microsoft.com/office/drawing/2014/main" id="{EB4F1539-2C25-4228-88CD-2C47E54A74DC}"/>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23</a:t>
            </a:r>
          </a:p>
        </p:txBody>
      </p:sp>
      <p:graphicFrame>
        <p:nvGraphicFramePr>
          <p:cNvPr id="11" name=""/>
          <p:cNvGraphicFramePr/>
          <p:nvPr/>
        </p:nvGraphicFramePr>
        <p:xfrm>
          <a:off xmlns:a="http://schemas.openxmlformats.org/drawingml/2006/main" x="609600" y="1847850"/>
          <a:ext xmlns:a="http://schemas.openxmlformats.org/drawingml/2006/main" cx="10972800" cy="3333750"/>
        </p:xfrm>
        <a:graphic xmlns:a="http://schemas.openxmlformats.org/drawingml/2006/main">
          <a:graphicData uri="http://schemas.openxmlformats.org/drawingml/2006/table">
            <a:tbl>
              <a:tblPr/>
              <a:tblGrid>
                <a:gridCol w="3905250"/>
                <a:gridCol w="7067550"/>
              </a:tblGrid>
              <a:tr h="666750">
                <a:tc>
                  <a:txBody>
                    <a:bodyPr/>
                    <a:lstStyle/>
                    <a:p>
                      <a:r>
                        <a:rPr sz="1950" b="1">
                          <a:solidFill>
                            <a:srgbClr val="FFFFFF"/>
                          </a:solidFill>
                          <a:latin typeface="Pretendard"/>
                          <a:ea typeface="Pretendard"/>
                          <a:cs typeface="Pretendard"/>
                        </a:rPr>
                        <a:t>증상</a:t>
                      </a:r>
                    </a:p>
                  </a:txBody>
                  <a:tcPr marL="152400" marR="152400" marT="123825" marB="123825" anchor="ctr">
                    <a:solidFill>
                      <a:srgbClr val="6F4BC3"/>
                    </a:solidFill>
                  </a:tcPr>
                </a:tc>
                <a:tc>
                  <a:txBody>
                    <a:bodyPr/>
                    <a:lstStyle/>
                    <a:p>
                      <a:r>
                        <a:rPr sz="1950" b="1">
                          <a:solidFill>
                            <a:srgbClr val="FFFFFF"/>
                          </a:solidFill>
                          <a:latin typeface="Pretendard"/>
                          <a:ea typeface="Pretendard"/>
                          <a:cs typeface="Pretendard"/>
                        </a:rPr>
                        <a:t>먼저 할 일</a:t>
                      </a:r>
                    </a:p>
                  </a:txBody>
                  <a:tcPr marL="152400" marR="152400" marT="123825" marB="123825" anchor="ctr">
                    <a:solidFill>
                      <a:srgbClr val="6F4BC3"/>
                    </a:solidFill>
                  </a:tcPr>
                </a:tc>
              </a:tr>
              <a:tr h="666750">
                <a:tc>
                  <a:txBody>
                    <a:bodyPr/>
                    <a:lstStyle/>
                    <a:p>
                      <a:r>
                        <a:rPr sz="1950">
                          <a:solidFill>
                            <a:srgbClr val="251E39"/>
                          </a:solidFill>
                          <a:latin typeface="Pretendard"/>
                          <a:ea typeface="Pretendard"/>
                          <a:cs typeface="Pretendard"/>
                        </a:rPr>
                        <a:t>줄넘기가 검색되지 않음</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전원·그룹 표시·게이트웨이 연결 확인 후 스캔</a:t>
                      </a:r>
                    </a:p>
                  </a:txBody>
                  <a:tcPr marL="152400" marR="152400" marT="123825" marB="123825" anchor="ctr">
                    <a:solidFill>
                      <a:srgbClr val="FAF8F2"/>
                    </a:solidFill>
                  </a:tcPr>
                </a:tc>
              </a:tr>
              <a:tr h="666750">
                <a:tc>
                  <a:txBody>
                    <a:bodyPr/>
                    <a:lstStyle/>
                    <a:p>
                      <a:r>
                        <a:rPr sz="1950">
                          <a:solidFill>
                            <a:srgbClr val="251E39"/>
                          </a:solidFill>
                          <a:latin typeface="Pretendard"/>
                          <a:ea typeface="Pretendard"/>
                          <a:cs typeface="Pretendard"/>
                        </a:rPr>
                        <a:t>255 또는 번호 중복</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측정 전 운영 번호를 설정하고 실물 대조</a:t>
                      </a:r>
                    </a:p>
                  </a:txBody>
                  <a:tcPr marL="152400" marR="152400" marT="123825" marB="123825" anchor="ctr">
                    <a:solidFill>
                      <a:srgbClr val="EFE9F8"/>
                    </a:solidFill>
                  </a:tcPr>
                </a:tc>
              </a:tr>
              <a:tr h="666750">
                <a:tc>
                  <a:txBody>
                    <a:bodyPr/>
                    <a:lstStyle/>
                    <a:p>
                      <a:r>
                        <a:rPr sz="1950">
                          <a:solidFill>
                            <a:srgbClr val="251E39"/>
                          </a:solidFill>
                          <a:latin typeface="Pretendard"/>
                          <a:ea typeface="Pretendard"/>
                          <a:cs typeface="Pretendard"/>
                        </a:rPr>
                        <a:t>기록이 움직이지 않음</a:t>
                      </a:r>
                    </a:p>
                  </a:txBody>
                  <a:tcPr marL="152400" marR="152400" marT="123825" marB="123825" anchor="ctr">
                    <a:solidFill>
                      <a:srgbClr val="FAF8F2"/>
                    </a:solidFill>
                  </a:tcPr>
                </a:tc>
                <a:tc>
                  <a:txBody>
                    <a:bodyPr/>
                    <a:lstStyle/>
                    <a:p>
                      <a:r>
                        <a:rPr sz="1950">
                          <a:solidFill>
                            <a:srgbClr val="251E39"/>
                          </a:solidFill>
                          <a:latin typeface="Pretendard"/>
                          <a:ea typeface="Pretendard"/>
                          <a:cs typeface="Pretendard"/>
                        </a:rPr>
                        <a:t>실제 배부·모드·연결 확인, 필요하면 보충 측정</a:t>
                      </a:r>
                    </a:p>
                  </a:txBody>
                  <a:tcPr marL="152400" marR="152400" marT="123825" marB="123825" anchor="ctr">
                    <a:solidFill>
                      <a:srgbClr val="FAF8F2"/>
                    </a:solidFill>
                  </a:tcPr>
                </a:tc>
              </a:tr>
              <a:tr h="666750">
                <a:tc>
                  <a:txBody>
                    <a:bodyPr/>
                    <a:lstStyle/>
                    <a:p>
                      <a:r>
                        <a:rPr sz="1950">
                          <a:solidFill>
                            <a:srgbClr val="251E39"/>
                          </a:solidFill>
                          <a:latin typeface="Pretendard"/>
                          <a:ea typeface="Pretendard"/>
                          <a:cs typeface="Pretendard"/>
                        </a:rPr>
                        <a:t>아직 저장되지 않았습니다</a:t>
                      </a:r>
                    </a:p>
                  </a:txBody>
                  <a:tcPr marL="152400" marR="152400" marT="123825" marB="123825" anchor="ctr">
                    <a:solidFill>
                      <a:srgbClr val="EFE9F8"/>
                    </a:solidFill>
                  </a:tcPr>
                </a:tc>
                <a:tc>
                  <a:txBody>
                    <a:bodyPr/>
                    <a:lstStyle/>
                    <a:p>
                      <a:r>
                        <a:rPr sz="1950">
                          <a:solidFill>
                            <a:srgbClr val="251E39"/>
                          </a:solidFill>
                          <a:latin typeface="Pretendard"/>
                          <a:ea typeface="Pretendard"/>
                          <a:cs typeface="Pretendard"/>
                        </a:rPr>
                        <a:t>화면 유지, 인터넷 확인, 저장 다시 시도</a:t>
                      </a:r>
                    </a:p>
                  </a:txBody>
                  <a:tcPr marL="152400" marR="152400" marT="123825" marB="123825" anchor="ctr">
                    <a:solidFill>
                      <a:srgbClr val="EFE9F8"/>
                    </a:solidFill>
                  </a:tcPr>
                </a:tc>
              </a:tr>
            </a:tbl>
          </a:graphicData>
        </a:graphic>
      </p:graphicFrame>
      <p:sp>
        <p:nvSpPr>
          <p:cNvPr id="6" name="완료 확인  저장 실패는 완료로 간주하지 않고 재시도합니다.">
            <a:extLst xmlns:a="http://schemas.openxmlformats.org/drawingml/2006/main">
              <a:ext uri="{FF2B5EF4-FFF2-40B4-BE49-F238E27FC236}">
                <a16:creationId xmlns:a16="http://schemas.microsoft.com/office/drawing/2014/main" id="{3043E247-08D7-49B4-B5EC-13764605E289}"/>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저장 실패는 완료로 간주하지 않고 재시도합니다.</a:t>
            </a:r>
          </a:p>
        </p:txBody>
      </p:sp>
    </p:spTree>
    <p:extLst>
      <p:ext uri="{BB962C8B-B14F-4D97-AF65-F5344CB8AC3E}">
        <p14:creationId xmlns:p14="http://schemas.microsoft.com/office/powerpoint/2010/main" val="937006952"/>
      </p:ext>
    </p:extLst>
  </p:cSld>
</p:sld>
</file>

<file path=ppt/slides/slide24.xml><?xml version="1.0" encoding="utf-8"?>
<p:sld xmlns:p="http://schemas.openxmlformats.org/presentationml/2006/main">
  <p:cSld>
    <p:bg>
      <p:bgPr>
        <a:solidFill xmlns:a="http://schemas.openxmlformats.org/drawingml/2006/main">
          <a:srgbClr val="FAF8F2"/>
        </a:solidFill>
      </p:bgPr>
    </p:bg>
    <p:spTree>
      <p:nvGrpSpPr>
        <p:cNvPr id="1" name=""/>
        <p:cNvGrpSpPr/>
        <p:nvPr/>
      </p:nvGrpSpPr>
      <p:grpSpPr>
        <a:xfrm xmlns:a="http://schemas.openxmlformats.org/drawingml/2006/main"/>
      </p:grpSpPr>
      <p:sp>
        <p:nvSpPr>
          <p:cNvPr id="14" name="매 수업 · 회수와 보관">
            <a:extLst xmlns:a="http://schemas.openxmlformats.org/drawingml/2006/main">
              <a:ext uri="{FF2B5EF4-FFF2-40B4-BE49-F238E27FC236}">
                <a16:creationId xmlns:a16="http://schemas.microsoft.com/office/drawing/2014/main" id="{53B4C2E9-90ED-4181-B313-7A573006C6C9}"/>
              </a:ext>
            </a:extLst>
          </p:cNvPr>
          <p:cNvSpPr>
            <a:spLocks xmlns:a="http://schemas.openxmlformats.org/drawingml/2006/main" noGrp="1"/>
          </p:cNvSpPr>
          <p:nvPr/>
        </p:nvSpPr>
        <p:spPr>
          <a:xfrm xmlns:a="http://schemas.openxmlformats.org/drawingml/2006/main">
            <a:off x="609600" y="304800"/>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350" b="1">
                <a:solidFill>
                  <a:srgbClr val="6F4BC3"/>
                </a:solidFill>
                <a:latin typeface="Pretendard"/>
                <a:ea typeface="Pretendard"/>
                <a:cs typeface="Pretendard"/>
              </a:defRPr>
            </a:pPr>
            <a:r>
              <a:rPr sz="1350" b="1">
                <a:solidFill>
                  <a:srgbClr val="6F4BC3"/>
                </a:solidFill>
                <a:latin typeface="Pretendard"/>
                <a:ea typeface="Pretendard"/>
                <a:cs typeface="Pretendard"/>
              </a:rPr>
              <a:t>매 수업 · 회수와 보관</a:t>
            </a:r>
          </a:p>
        </p:txBody>
      </p:sp>
      <p:sp>
        <p:nvSpPr>
          <p:cNvPr id="2" name="수업 종료 체크리스트">
            <a:extLst xmlns:a="http://schemas.openxmlformats.org/drawingml/2006/main">
              <a:ext uri="{FF2B5EF4-FFF2-40B4-BE49-F238E27FC236}">
                <a16:creationId xmlns:a16="http://schemas.microsoft.com/office/drawing/2014/main" id="{E381581F-533E-4047-BBCD-AC5C29CB31C6}"/>
              </a:ext>
            </a:extLst>
          </p:cNvPr>
          <p:cNvSpPr>
            <a:spLocks xmlns:a="http://schemas.openxmlformats.org/drawingml/2006/main" noGrp="1"/>
          </p:cNvSpPr>
          <p:nvPr/>
        </p:nvSpPr>
        <p:spPr>
          <a:xfrm xmlns:a="http://schemas.openxmlformats.org/drawingml/2006/main">
            <a:off x="609600" y="7048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3375" b="1">
                <a:solidFill>
                  <a:srgbClr val="251E39"/>
                </a:solidFill>
                <a:latin typeface="Pretendard"/>
                <a:ea typeface="Pretendard"/>
                <a:cs typeface="Pretendard"/>
              </a:defRPr>
            </a:pPr>
            <a:r>
              <a:rPr sz="3375" b="1">
                <a:solidFill>
                  <a:srgbClr val="251E39"/>
                </a:solidFill>
                <a:latin typeface="Pretendard"/>
                <a:ea typeface="Pretendard"/>
                <a:cs typeface="Pretendard"/>
              </a:rPr>
              <a:t>수업 종료 체크리스트</a:t>
            </a:r>
          </a:p>
        </p:txBody>
      </p:sp>
      <p:sp>
        <p:nvSpPr>
          <p:cNvPr id="3" name="JUMPITNOW  교사용 연수·실습">
            <a:extLst xmlns:a="http://schemas.openxmlformats.org/drawingml/2006/main">
              <a:ext uri="{FF2B5EF4-FFF2-40B4-BE49-F238E27FC236}">
                <a16:creationId xmlns:a16="http://schemas.microsoft.com/office/drawing/2014/main" id="{2543CFC5-F094-46CB-94B0-2DD11FA9B733}"/>
              </a:ext>
            </a:extLst>
          </p:cNvPr>
          <p:cNvSpPr>
            <a:spLocks xmlns:a="http://schemas.openxmlformats.org/drawingml/2006/main" noGrp="1"/>
          </p:cNvSpPr>
          <p:nvPr/>
        </p:nvSpPr>
        <p:spPr>
          <a:xfrm xmlns:a="http://schemas.openxmlformats.org/drawingml/2006/main">
            <a:off x="609600" y="64008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200" b="0">
                <a:solidFill>
                  <a:srgbClr val="67616E"/>
                </a:solidFill>
                <a:latin typeface="Pretendard"/>
                <a:ea typeface="Pretendard"/>
                <a:cs typeface="Pretendard"/>
              </a:defRPr>
            </a:pPr>
            <a:r>
              <a:rPr sz="1200" b="0">
                <a:solidFill>
                  <a:srgbClr val="67616E"/>
                </a:solidFill>
                <a:latin typeface="Pretendard"/>
                <a:ea typeface="Pretendard"/>
                <a:cs typeface="Pretendard"/>
              </a:rPr>
              <a:t>JUMPITNOW  교사용 연수·실습</a:t>
            </a:r>
          </a:p>
        </p:txBody>
      </p:sp>
      <p:sp>
        <p:nvSpPr>
          <p:cNvPr id="4" name="24">
            <a:extLst xmlns:a="http://schemas.openxmlformats.org/drawingml/2006/main">
              <a:ext uri="{FF2B5EF4-FFF2-40B4-BE49-F238E27FC236}">
                <a16:creationId xmlns:a16="http://schemas.microsoft.com/office/drawing/2014/main" id="{247E1B16-1700-4432-AB0A-1E206F8ED899}"/>
              </a:ext>
            </a:extLst>
          </p:cNvPr>
          <p:cNvSpPr>
            <a:spLocks xmlns:a="http://schemas.openxmlformats.org/drawingml/2006/main" noGrp="1"/>
          </p:cNvSpPr>
          <p:nvPr/>
        </p:nvSpPr>
        <p:spPr>
          <a:xfrm xmlns:a="http://schemas.openxmlformats.org/drawingml/2006/main">
            <a:off x="10782300" y="6362700"/>
            <a:ext cx="800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r">
              <a:defRPr sz="1425" b="1">
                <a:solidFill>
                  <a:srgbClr val="6F4BC3"/>
                </a:solidFill>
                <a:latin typeface="Pretendard"/>
                <a:ea typeface="Pretendard"/>
                <a:cs typeface="Pretendard"/>
              </a:defRPr>
            </a:pPr>
            <a:r>
              <a:rPr sz="1425" b="1">
                <a:solidFill>
                  <a:srgbClr val="6F4BC3"/>
                </a:solidFill>
                <a:latin typeface="Pretendard"/>
                <a:ea typeface="Pretendard"/>
                <a:cs typeface="Pretendard"/>
              </a:rPr>
              <a:t>24</a:t>
            </a:r>
          </a:p>
        </p:txBody>
      </p:sp>
      <p:sp>
        <p:nvSpPr>
          <p:cNvPr id="5" name="01">
            <a:extLst xmlns:a="http://schemas.openxmlformats.org/drawingml/2006/main">
              <a:ext uri="{FF2B5EF4-FFF2-40B4-BE49-F238E27FC236}">
                <a16:creationId xmlns:a16="http://schemas.microsoft.com/office/drawing/2014/main" id="{84B4194F-8153-43D4-9E71-AABFBA3D430C}"/>
              </a:ext>
            </a:extLst>
          </p:cNvPr>
          <p:cNvSpPr>
            <a:spLocks xmlns:a="http://schemas.openxmlformats.org/drawingml/2006/main" noGrp="1"/>
          </p:cNvSpPr>
          <p:nvPr/>
        </p:nvSpPr>
        <p:spPr>
          <a:xfrm xmlns:a="http://schemas.openxmlformats.org/drawingml/2006/main">
            <a:off x="609600" y="18097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01</a:t>
            </a:r>
          </a:p>
        </p:txBody>
      </p:sp>
      <p:sp>
        <p:nvSpPr>
          <p:cNvPr id="6" name="수업 기록을 다시 열어 저장을 확인합니다.">
            <a:extLst xmlns:a="http://schemas.openxmlformats.org/drawingml/2006/main">
              <a:ext uri="{FF2B5EF4-FFF2-40B4-BE49-F238E27FC236}">
                <a16:creationId xmlns:a16="http://schemas.microsoft.com/office/drawing/2014/main" id="{B49CB14B-0A7B-4836-98A7-AB79AA46DEEF}"/>
              </a:ext>
            </a:extLst>
          </p:cNvPr>
          <p:cNvSpPr>
            <a:spLocks xmlns:a="http://schemas.openxmlformats.org/drawingml/2006/main" noGrp="1"/>
          </p:cNvSpPr>
          <p:nvPr/>
        </p:nvSpPr>
        <p:spPr>
          <a:xfrm xmlns:a="http://schemas.openxmlformats.org/drawingml/2006/main">
            <a:off x="1238250" y="180975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수업 기록을 다시 열어 저장을 확인합니다.</a:t>
            </a:r>
          </a:p>
        </p:txBody>
      </p:sp>
      <p:sp>
        <p:nvSpPr>
          <p:cNvPr id="7" name="02">
            <a:extLst xmlns:a="http://schemas.openxmlformats.org/drawingml/2006/main">
              <a:ext uri="{FF2B5EF4-FFF2-40B4-BE49-F238E27FC236}">
                <a16:creationId xmlns:a16="http://schemas.microsoft.com/office/drawing/2014/main" id="{B30BD095-766F-48C0-B79C-9C61CE44266D}"/>
              </a:ext>
            </a:extLst>
          </p:cNvPr>
          <p:cNvSpPr>
            <a:spLocks xmlns:a="http://schemas.openxmlformats.org/drawingml/2006/main" noGrp="1"/>
          </p:cNvSpPr>
          <p:nvPr/>
        </p:nvSpPr>
        <p:spPr>
          <a:xfrm xmlns:a="http://schemas.openxmlformats.org/drawingml/2006/main">
            <a:off x="609600" y="27051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02</a:t>
            </a:r>
          </a:p>
        </p:txBody>
      </p:sp>
      <p:sp>
        <p:nvSpPr>
          <p:cNvPr id="8" name="줄넘기 번호와 회수 수량을 맞춥니다.">
            <a:extLst xmlns:a="http://schemas.openxmlformats.org/drawingml/2006/main">
              <a:ext uri="{FF2B5EF4-FFF2-40B4-BE49-F238E27FC236}">
                <a16:creationId xmlns:a16="http://schemas.microsoft.com/office/drawing/2014/main" id="{86F76CE5-9A27-4887-A36E-73712211F41C}"/>
              </a:ext>
            </a:extLst>
          </p:cNvPr>
          <p:cNvSpPr>
            <a:spLocks xmlns:a="http://schemas.openxmlformats.org/drawingml/2006/main" noGrp="1"/>
          </p:cNvSpPr>
          <p:nvPr/>
        </p:nvSpPr>
        <p:spPr>
          <a:xfrm xmlns:a="http://schemas.openxmlformats.org/drawingml/2006/main">
            <a:off x="1238250" y="270510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줄넘기 번호와 회수 수량을 맞춥니다.</a:t>
            </a:r>
          </a:p>
        </p:txBody>
      </p:sp>
      <p:sp>
        <p:nvSpPr>
          <p:cNvPr id="9" name="03">
            <a:extLst xmlns:a="http://schemas.openxmlformats.org/drawingml/2006/main">
              <a:ext uri="{FF2B5EF4-FFF2-40B4-BE49-F238E27FC236}">
                <a16:creationId xmlns:a16="http://schemas.microsoft.com/office/drawing/2014/main" id="{047766AF-6ACD-4BD5-9C99-DF3BC215CC6C}"/>
              </a:ext>
            </a:extLst>
          </p:cNvPr>
          <p:cNvSpPr>
            <a:spLocks xmlns:a="http://schemas.openxmlformats.org/drawingml/2006/main" noGrp="1"/>
          </p:cNvSpPr>
          <p:nvPr/>
        </p:nvSpPr>
        <p:spPr>
          <a:xfrm xmlns:a="http://schemas.openxmlformats.org/drawingml/2006/main">
            <a:off x="609600" y="360045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03</a:t>
            </a:r>
          </a:p>
        </p:txBody>
      </p:sp>
      <p:sp>
        <p:nvSpPr>
          <p:cNvPr id="10" name="이상 장비를 표시하고, 제품 안내에 따라&#10;전원·충전·줄 정리를 마칩니다.">
            <a:extLst xmlns:a="http://schemas.openxmlformats.org/drawingml/2006/main">
              <a:ext uri="{FF2B5EF4-FFF2-40B4-BE49-F238E27FC236}">
                <a16:creationId xmlns:a16="http://schemas.microsoft.com/office/drawing/2014/main" id="{D12B1FD6-B54C-4EC3-89DB-B7967432DB05}"/>
              </a:ext>
            </a:extLst>
          </p:cNvPr>
          <p:cNvSpPr>
            <a:spLocks xmlns:a="http://schemas.openxmlformats.org/drawingml/2006/main" noGrp="1"/>
          </p:cNvSpPr>
          <p:nvPr/>
        </p:nvSpPr>
        <p:spPr>
          <a:xfrm xmlns:a="http://schemas.openxmlformats.org/drawingml/2006/main">
            <a:off x="1238250" y="360045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이상 장비를 표시하고, 제품 안내에 따라</a:t>
            </a:r>
          </a:p>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전원·충전·줄 정리를 마칩니다.</a:t>
            </a:r>
          </a:p>
        </p:txBody>
      </p:sp>
      <p:sp>
        <p:nvSpPr>
          <p:cNvPr id="11" name="04">
            <a:extLst xmlns:a="http://schemas.openxmlformats.org/drawingml/2006/main">
              <a:ext uri="{FF2B5EF4-FFF2-40B4-BE49-F238E27FC236}">
                <a16:creationId xmlns:a16="http://schemas.microsoft.com/office/drawing/2014/main" id="{397762AB-0717-4954-8EA6-A0A80A5C9447}"/>
              </a:ext>
            </a:extLst>
          </p:cNvPr>
          <p:cNvSpPr>
            <a:spLocks xmlns:a="http://schemas.openxmlformats.org/drawingml/2006/main" noGrp="1"/>
          </p:cNvSpPr>
          <p:nvPr/>
        </p:nvSpPr>
        <p:spPr>
          <a:xfrm xmlns:a="http://schemas.openxmlformats.org/drawingml/2006/main">
            <a:off x="609600" y="4495800"/>
            <a:ext cx="495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025" b="1">
                <a:solidFill>
                  <a:srgbClr val="6F4BC3"/>
                </a:solidFill>
                <a:latin typeface="Pretendard"/>
                <a:ea typeface="Pretendard"/>
                <a:cs typeface="Pretendard"/>
              </a:defRPr>
            </a:pPr>
            <a:r>
              <a:rPr sz="2025" b="1">
                <a:solidFill>
                  <a:srgbClr val="6F4BC3"/>
                </a:solidFill>
                <a:latin typeface="Pretendard"/>
                <a:ea typeface="Pretendard"/>
                <a:cs typeface="Pretendard"/>
              </a:rPr>
              <a:t>04</a:t>
            </a:r>
          </a:p>
        </p:txBody>
      </p:sp>
      <p:sp>
        <p:nvSpPr>
          <p:cNvPr id="12" name="공용 PC에서 로그아웃합니다.">
            <a:extLst xmlns:a="http://schemas.openxmlformats.org/drawingml/2006/main">
              <a:ext uri="{FF2B5EF4-FFF2-40B4-BE49-F238E27FC236}">
                <a16:creationId xmlns:a16="http://schemas.microsoft.com/office/drawing/2014/main" id="{7B13CC9D-E983-4D26-9F6B-8F132EC13E1F}"/>
              </a:ext>
            </a:extLst>
          </p:cNvPr>
          <p:cNvSpPr>
            <a:spLocks xmlns:a="http://schemas.openxmlformats.org/drawingml/2006/main" noGrp="1"/>
          </p:cNvSpPr>
          <p:nvPr/>
        </p:nvSpPr>
        <p:spPr>
          <a:xfrm xmlns:a="http://schemas.openxmlformats.org/drawingml/2006/main">
            <a:off x="1238250" y="4495800"/>
            <a:ext cx="9944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2250" b="0">
                <a:solidFill>
                  <a:srgbClr val="251E39"/>
                </a:solidFill>
                <a:latin typeface="Pretendard"/>
                <a:ea typeface="Pretendard"/>
                <a:cs typeface="Pretendard"/>
              </a:defRPr>
            </a:pPr>
            <a:r>
              <a:rPr sz="2250" b="0">
                <a:solidFill>
                  <a:srgbClr val="251E39"/>
                </a:solidFill>
                <a:latin typeface="Pretendard"/>
                <a:ea typeface="Pretendard"/>
                <a:cs typeface="Pretendard"/>
              </a:rPr>
              <a:t>공용 PC에서 로그아웃합니다.</a:t>
            </a:r>
          </a:p>
        </p:txBody>
      </p:sp>
      <p:sp>
        <p:nvSpPr>
          <p:cNvPr id="13" name="완료 확인  다음 수업에서 바로 찾을 수 있게 번호대로 보관합니다.">
            <a:extLst xmlns:a="http://schemas.openxmlformats.org/drawingml/2006/main">
              <a:ext uri="{FF2B5EF4-FFF2-40B4-BE49-F238E27FC236}">
                <a16:creationId xmlns:a16="http://schemas.microsoft.com/office/drawing/2014/main" id="{DCCE8100-9627-4A8C-A59A-4CB006DF600F}"/>
              </a:ext>
            </a:extLst>
          </p:cNvPr>
          <p:cNvSpPr>
            <a:spLocks xmlns:a="http://schemas.openxmlformats.org/drawingml/2006/main" noGrp="1"/>
          </p:cNvSpPr>
          <p:nvPr/>
        </p:nvSpPr>
        <p:spPr>
          <a:xfrm xmlns:a="http://schemas.openxmlformats.org/drawingml/2006/main">
            <a:off x="609600" y="57626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l">
              <a:defRPr sz="1875" b="1">
                <a:solidFill>
                  <a:srgbClr val="246855"/>
                </a:solidFill>
                <a:latin typeface="Pretendard"/>
                <a:ea typeface="Pretendard"/>
                <a:cs typeface="Pretendard"/>
              </a:defRPr>
            </a:pPr>
            <a:r>
              <a:rPr sz="1875" b="1">
                <a:solidFill>
                  <a:srgbClr val="246855"/>
                </a:solidFill>
                <a:latin typeface="Pretendard"/>
                <a:ea typeface="Pretendard"/>
                <a:cs typeface="Pretendard"/>
              </a:rPr>
              <a:t>완료 확인  다음 수업에서 바로 찾을 수 있게 번호대로 보관합니다.</a:t>
            </a:r>
          </a:p>
        </p:txBody>
      </p:sp>
    </p:spTree>
    <p:extLst>
      <p:ext uri="{BB962C8B-B14F-4D97-AF65-F5344CB8AC3E}">
        <p14:creationId xmlns:p14="http://schemas.microsoft.com/office/powerpoint/2010/main" val="2920040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2026-10-01T14:43:57.1250000Z</dcterms:created>
  <dcterms:modified xsi:type="dcterms:W3CDTF">2026-10-01T14:43:57.1250000Z</dcterms:modified>
</coreProperties>
</file>